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516" r:id="rId2"/>
    <p:sldId id="519" r:id="rId3"/>
    <p:sldId id="277" r:id="rId4"/>
    <p:sldId id="537" r:id="rId5"/>
    <p:sldId id="539" r:id="rId6"/>
    <p:sldId id="299" r:id="rId7"/>
    <p:sldId id="501" r:id="rId8"/>
    <p:sldId id="301" r:id="rId9"/>
    <p:sldId id="306" r:id="rId10"/>
    <p:sldId id="447" r:id="rId11"/>
    <p:sldId id="446" r:id="rId12"/>
    <p:sldId id="538" r:id="rId13"/>
    <p:sldId id="521" r:id="rId14"/>
    <p:sldId id="286" r:id="rId15"/>
    <p:sldId id="276" r:id="rId16"/>
    <p:sldId id="368" r:id="rId17"/>
    <p:sldId id="526" r:id="rId18"/>
    <p:sldId id="530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versity in Higher Education: Understanding university diversity" id="{29AC8D27-E4B3-42DE-ABE4-C529840D2782}">
          <p14:sldIdLst>
            <p14:sldId id="516"/>
            <p14:sldId id="519"/>
            <p14:sldId id="277"/>
            <p14:sldId id="537"/>
            <p14:sldId id="539"/>
            <p14:sldId id="299"/>
            <p14:sldId id="501"/>
            <p14:sldId id="301"/>
            <p14:sldId id="306"/>
            <p14:sldId id="447"/>
            <p14:sldId id="446"/>
            <p14:sldId id="538"/>
            <p14:sldId id="521"/>
          </p14:sldIdLst>
        </p14:section>
        <p14:section name="Parting Words" id="{64C838B9-50C6-4490-94E3-3A7AFF47AE5D}">
          <p14:sldIdLst>
            <p14:sldId id="286"/>
            <p14:sldId id="276"/>
            <p14:sldId id="368"/>
            <p14:sldId id="526"/>
            <p14:sldId id="5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Lee Ai Cheng" initials="JLAC" lastIdx="0" clrIdx="0">
    <p:extLst>
      <p:ext uri="{19B8F6BF-5375-455C-9EA6-DF929625EA0E}">
        <p15:presenceInfo xmlns:p15="http://schemas.microsoft.com/office/powerpoint/2012/main" userId="S-1-5-21-2342739856-1730846672-921658099-1239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97B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3" autoAdjust="0"/>
    <p:restoredTop sz="86387" autoAdjust="0"/>
  </p:normalViewPr>
  <p:slideViewPr>
    <p:cSldViewPr>
      <p:cViewPr varScale="1">
        <p:scale>
          <a:sx n="73" d="100"/>
          <a:sy n="73" d="100"/>
        </p:scale>
        <p:origin x="115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56F75-33FD-4797-BDDB-91DD68843E0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4A66DA-66E0-4E77-A37F-EFC82064BD66}">
      <dgm:prSet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Understanding university diversity</a:t>
          </a:r>
          <a:br>
            <a:rPr lang="en-US" sz="2000" b="1" dirty="0">
              <a:solidFill>
                <a:srgbClr val="FF0000"/>
              </a:solidFill>
            </a:rPr>
          </a:br>
          <a:r>
            <a:rPr lang="en-US" sz="2000" b="1" dirty="0">
              <a:solidFill>
                <a:srgbClr val="FF0000"/>
              </a:solidFill>
            </a:rPr>
            <a:t>- Part 2 </a:t>
          </a:r>
          <a:endParaRPr lang="en-US" sz="2000" dirty="0">
            <a:solidFill>
              <a:srgbClr val="FF0000"/>
            </a:solidFill>
          </a:endParaRPr>
        </a:p>
      </dgm:t>
    </dgm:pt>
    <dgm:pt modelId="{2FE5F9F9-67FB-404B-9551-CD88CCF2EAB7}" type="parTrans" cxnId="{FA3BD23E-F3D1-4D0D-850E-A01A4739D5A7}">
      <dgm:prSet/>
      <dgm:spPr/>
      <dgm:t>
        <a:bodyPr/>
        <a:lstStyle/>
        <a:p>
          <a:endParaRPr lang="en-US"/>
        </a:p>
      </dgm:t>
    </dgm:pt>
    <dgm:pt modelId="{01693C9B-8086-4040-AEB0-281719955D57}" type="sibTrans" cxnId="{FA3BD23E-F3D1-4D0D-850E-A01A4739D5A7}">
      <dgm:prSet/>
      <dgm:spPr/>
      <dgm:t>
        <a:bodyPr/>
        <a:lstStyle/>
        <a:p>
          <a:endParaRPr lang="en-US"/>
        </a:p>
      </dgm:t>
    </dgm:pt>
    <dgm:pt modelId="{2306BE1A-6AAB-4C27-A45E-30D970C3CEA8}">
      <dgm:prSet/>
      <dgm:spPr/>
      <dgm:t>
        <a:bodyPr/>
        <a:lstStyle/>
        <a:p>
          <a:r>
            <a:rPr lang="en-US" b="1" dirty="0"/>
            <a:t>Recognizing students' academic background  </a:t>
          </a:r>
          <a:endParaRPr lang="en-US" dirty="0"/>
        </a:p>
      </dgm:t>
    </dgm:pt>
    <dgm:pt modelId="{8F3B6BDF-FD14-4CDD-B8D9-B586AFE3311F}" type="parTrans" cxnId="{A6202F2E-C5F6-4817-811D-36BEC0107310}">
      <dgm:prSet/>
      <dgm:spPr/>
      <dgm:t>
        <a:bodyPr/>
        <a:lstStyle/>
        <a:p>
          <a:endParaRPr lang="en-US"/>
        </a:p>
      </dgm:t>
    </dgm:pt>
    <dgm:pt modelId="{0B048FEE-411A-4798-A9FF-1E77938C3DD6}" type="sibTrans" cxnId="{A6202F2E-C5F6-4817-811D-36BEC0107310}">
      <dgm:prSet/>
      <dgm:spPr/>
      <dgm:t>
        <a:bodyPr/>
        <a:lstStyle/>
        <a:p>
          <a:endParaRPr lang="en-US"/>
        </a:p>
      </dgm:t>
    </dgm:pt>
    <dgm:pt modelId="{DA0DBCF3-2CDA-44A6-839D-53F44730AA24}">
      <dgm:prSet/>
      <dgm:spPr/>
      <dgm:t>
        <a:bodyPr/>
        <a:lstStyle/>
        <a:p>
          <a:r>
            <a:rPr lang="en-US" b="1"/>
            <a:t>Socio-cultural differences and learning environments for diverse students  </a:t>
          </a:r>
          <a:endParaRPr lang="en-US"/>
        </a:p>
      </dgm:t>
    </dgm:pt>
    <dgm:pt modelId="{EE5CB2DE-6E9D-4F7D-A120-CAB97E67A1BE}" type="parTrans" cxnId="{2C3BD80F-6CCB-4E6C-8099-162E01A65051}">
      <dgm:prSet/>
      <dgm:spPr/>
      <dgm:t>
        <a:bodyPr/>
        <a:lstStyle/>
        <a:p>
          <a:endParaRPr lang="en-US"/>
        </a:p>
      </dgm:t>
    </dgm:pt>
    <dgm:pt modelId="{F0EE092A-FF5B-4CF1-AA31-5CF639B2E5DF}" type="sibTrans" cxnId="{2C3BD80F-6CCB-4E6C-8099-162E01A65051}">
      <dgm:prSet/>
      <dgm:spPr/>
      <dgm:t>
        <a:bodyPr/>
        <a:lstStyle/>
        <a:p>
          <a:endParaRPr lang="en-US"/>
        </a:p>
      </dgm:t>
    </dgm:pt>
    <dgm:pt modelId="{C34FEE87-97EC-4D01-B4FD-B8C66C75BD6D}">
      <dgm:prSet/>
      <dgm:spPr/>
      <dgm:t>
        <a:bodyPr/>
        <a:lstStyle/>
        <a:p>
          <a:r>
            <a:rPr lang="en-US" b="1" dirty="0"/>
            <a:t>International students and special needs  </a:t>
          </a:r>
          <a:endParaRPr lang="en-US" dirty="0"/>
        </a:p>
      </dgm:t>
    </dgm:pt>
    <dgm:pt modelId="{5535A81D-7C87-4950-9DF3-BD0DD618E844}" type="parTrans" cxnId="{92F0CCCF-63BA-4A88-8F92-2CFC99DF843D}">
      <dgm:prSet/>
      <dgm:spPr/>
      <dgm:t>
        <a:bodyPr/>
        <a:lstStyle/>
        <a:p>
          <a:endParaRPr lang="en-US"/>
        </a:p>
      </dgm:t>
    </dgm:pt>
    <dgm:pt modelId="{587C853B-F00D-430D-BAB9-12A1CD5709F6}" type="sibTrans" cxnId="{92F0CCCF-63BA-4A88-8F92-2CFC99DF843D}">
      <dgm:prSet/>
      <dgm:spPr/>
      <dgm:t>
        <a:bodyPr/>
        <a:lstStyle/>
        <a:p>
          <a:endParaRPr lang="en-US"/>
        </a:p>
      </dgm:t>
    </dgm:pt>
    <dgm:pt modelId="{8AF46EC9-E782-4A85-A990-495257B41CDF}" type="pres">
      <dgm:prSet presAssocID="{30256F75-33FD-4797-BDDB-91DD68843E0D}" presName="vert0" presStyleCnt="0">
        <dgm:presLayoutVars>
          <dgm:dir/>
          <dgm:animOne val="branch"/>
          <dgm:animLvl val="lvl"/>
        </dgm:presLayoutVars>
      </dgm:prSet>
      <dgm:spPr/>
    </dgm:pt>
    <dgm:pt modelId="{94044C9F-05F0-493B-A894-7F973F169F64}" type="pres">
      <dgm:prSet presAssocID="{934A66DA-66E0-4E77-A37F-EFC82064BD66}" presName="thickLine" presStyleLbl="alignNode1" presStyleIdx="0" presStyleCnt="4"/>
      <dgm:spPr/>
    </dgm:pt>
    <dgm:pt modelId="{D9AA14D1-AEAA-468A-9BE9-F774BF46E641}" type="pres">
      <dgm:prSet presAssocID="{934A66DA-66E0-4E77-A37F-EFC82064BD66}" presName="horz1" presStyleCnt="0"/>
      <dgm:spPr/>
    </dgm:pt>
    <dgm:pt modelId="{948FA5DA-E484-4EF7-80DC-0FF892070C4E}" type="pres">
      <dgm:prSet presAssocID="{934A66DA-66E0-4E77-A37F-EFC82064BD66}" presName="tx1" presStyleLbl="revTx" presStyleIdx="0" presStyleCnt="4"/>
      <dgm:spPr/>
    </dgm:pt>
    <dgm:pt modelId="{BC4840B9-9FA2-4DFE-8CCC-850CF481E1A5}" type="pres">
      <dgm:prSet presAssocID="{934A66DA-66E0-4E77-A37F-EFC82064BD66}" presName="vert1" presStyleCnt="0"/>
      <dgm:spPr/>
    </dgm:pt>
    <dgm:pt modelId="{8CC901FC-119D-4DFA-A59D-F65BE18B281B}" type="pres">
      <dgm:prSet presAssocID="{2306BE1A-6AAB-4C27-A45E-30D970C3CEA8}" presName="thickLine" presStyleLbl="alignNode1" presStyleIdx="1" presStyleCnt="4"/>
      <dgm:spPr/>
    </dgm:pt>
    <dgm:pt modelId="{5145E581-8D30-4E33-A2D1-4D037756B8FD}" type="pres">
      <dgm:prSet presAssocID="{2306BE1A-6AAB-4C27-A45E-30D970C3CEA8}" presName="horz1" presStyleCnt="0"/>
      <dgm:spPr/>
    </dgm:pt>
    <dgm:pt modelId="{BE9423A2-A074-400A-BF5A-4F6BBCDC2240}" type="pres">
      <dgm:prSet presAssocID="{2306BE1A-6AAB-4C27-A45E-30D970C3CEA8}" presName="tx1" presStyleLbl="revTx" presStyleIdx="1" presStyleCnt="4"/>
      <dgm:spPr/>
    </dgm:pt>
    <dgm:pt modelId="{9BD7049F-D2F1-4D6F-9137-65DC26C37B6B}" type="pres">
      <dgm:prSet presAssocID="{2306BE1A-6AAB-4C27-A45E-30D970C3CEA8}" presName="vert1" presStyleCnt="0"/>
      <dgm:spPr/>
    </dgm:pt>
    <dgm:pt modelId="{7FC13F34-E0AA-486A-9987-585BB2ABED30}" type="pres">
      <dgm:prSet presAssocID="{DA0DBCF3-2CDA-44A6-839D-53F44730AA24}" presName="thickLine" presStyleLbl="alignNode1" presStyleIdx="2" presStyleCnt="4"/>
      <dgm:spPr/>
    </dgm:pt>
    <dgm:pt modelId="{B9987107-D56D-42DF-9225-5F1E3C0F3158}" type="pres">
      <dgm:prSet presAssocID="{DA0DBCF3-2CDA-44A6-839D-53F44730AA24}" presName="horz1" presStyleCnt="0"/>
      <dgm:spPr/>
    </dgm:pt>
    <dgm:pt modelId="{B407BA24-1415-4044-B4DF-0ECDC8EB7CBA}" type="pres">
      <dgm:prSet presAssocID="{DA0DBCF3-2CDA-44A6-839D-53F44730AA24}" presName="tx1" presStyleLbl="revTx" presStyleIdx="2" presStyleCnt="4"/>
      <dgm:spPr/>
    </dgm:pt>
    <dgm:pt modelId="{6EC30C98-4BC9-4437-8BEB-15F4841F2729}" type="pres">
      <dgm:prSet presAssocID="{DA0DBCF3-2CDA-44A6-839D-53F44730AA24}" presName="vert1" presStyleCnt="0"/>
      <dgm:spPr/>
    </dgm:pt>
    <dgm:pt modelId="{243B668C-3250-42DD-93B6-90AC7C9C5230}" type="pres">
      <dgm:prSet presAssocID="{C34FEE87-97EC-4D01-B4FD-B8C66C75BD6D}" presName="thickLine" presStyleLbl="alignNode1" presStyleIdx="3" presStyleCnt="4"/>
      <dgm:spPr/>
    </dgm:pt>
    <dgm:pt modelId="{06957364-272E-4B09-8F2D-92BB23D2460D}" type="pres">
      <dgm:prSet presAssocID="{C34FEE87-97EC-4D01-B4FD-B8C66C75BD6D}" presName="horz1" presStyleCnt="0"/>
      <dgm:spPr/>
    </dgm:pt>
    <dgm:pt modelId="{9BC9193B-BB06-41F0-81CE-84710E09FB8E}" type="pres">
      <dgm:prSet presAssocID="{C34FEE87-97EC-4D01-B4FD-B8C66C75BD6D}" presName="tx1" presStyleLbl="revTx" presStyleIdx="3" presStyleCnt="4"/>
      <dgm:spPr/>
    </dgm:pt>
    <dgm:pt modelId="{80C5651E-868B-49D0-8684-F7929326E089}" type="pres">
      <dgm:prSet presAssocID="{C34FEE87-97EC-4D01-B4FD-B8C66C75BD6D}" presName="vert1" presStyleCnt="0"/>
      <dgm:spPr/>
    </dgm:pt>
  </dgm:ptLst>
  <dgm:cxnLst>
    <dgm:cxn modelId="{B5184706-6FBC-4499-8FA9-27E05C5E51F8}" type="presOf" srcId="{30256F75-33FD-4797-BDDB-91DD68843E0D}" destId="{8AF46EC9-E782-4A85-A990-495257B41CDF}" srcOrd="0" destOrd="0" presId="urn:microsoft.com/office/officeart/2008/layout/LinedList"/>
    <dgm:cxn modelId="{2C3BD80F-6CCB-4E6C-8099-162E01A65051}" srcId="{30256F75-33FD-4797-BDDB-91DD68843E0D}" destId="{DA0DBCF3-2CDA-44A6-839D-53F44730AA24}" srcOrd="2" destOrd="0" parTransId="{EE5CB2DE-6E9D-4F7D-A120-CAB97E67A1BE}" sibTransId="{F0EE092A-FF5B-4CF1-AA31-5CF639B2E5DF}"/>
    <dgm:cxn modelId="{A6202F2E-C5F6-4817-811D-36BEC0107310}" srcId="{30256F75-33FD-4797-BDDB-91DD68843E0D}" destId="{2306BE1A-6AAB-4C27-A45E-30D970C3CEA8}" srcOrd="1" destOrd="0" parTransId="{8F3B6BDF-FD14-4CDD-B8D9-B586AFE3311F}" sibTransId="{0B048FEE-411A-4798-A9FF-1E77938C3DD6}"/>
    <dgm:cxn modelId="{FA3BD23E-F3D1-4D0D-850E-A01A4739D5A7}" srcId="{30256F75-33FD-4797-BDDB-91DD68843E0D}" destId="{934A66DA-66E0-4E77-A37F-EFC82064BD66}" srcOrd="0" destOrd="0" parTransId="{2FE5F9F9-67FB-404B-9551-CD88CCF2EAB7}" sibTransId="{01693C9B-8086-4040-AEB0-281719955D57}"/>
    <dgm:cxn modelId="{D46CFA42-491F-48EE-9B91-4505C2494617}" type="presOf" srcId="{C34FEE87-97EC-4D01-B4FD-B8C66C75BD6D}" destId="{9BC9193B-BB06-41F0-81CE-84710E09FB8E}" srcOrd="0" destOrd="0" presId="urn:microsoft.com/office/officeart/2008/layout/LinedList"/>
    <dgm:cxn modelId="{5FF8E575-EF9B-4651-8D63-C32156D9BC4D}" type="presOf" srcId="{2306BE1A-6AAB-4C27-A45E-30D970C3CEA8}" destId="{BE9423A2-A074-400A-BF5A-4F6BBCDC2240}" srcOrd="0" destOrd="0" presId="urn:microsoft.com/office/officeart/2008/layout/LinedList"/>
    <dgm:cxn modelId="{92F0CCCF-63BA-4A88-8F92-2CFC99DF843D}" srcId="{30256F75-33FD-4797-BDDB-91DD68843E0D}" destId="{C34FEE87-97EC-4D01-B4FD-B8C66C75BD6D}" srcOrd="3" destOrd="0" parTransId="{5535A81D-7C87-4950-9DF3-BD0DD618E844}" sibTransId="{587C853B-F00D-430D-BAB9-12A1CD5709F6}"/>
    <dgm:cxn modelId="{FD16E9D3-5F2B-45C0-8089-C31D6A1E6DBF}" type="presOf" srcId="{934A66DA-66E0-4E77-A37F-EFC82064BD66}" destId="{948FA5DA-E484-4EF7-80DC-0FF892070C4E}" srcOrd="0" destOrd="0" presId="urn:microsoft.com/office/officeart/2008/layout/LinedList"/>
    <dgm:cxn modelId="{670B95F2-5174-4E9D-B996-B71E52EEDEAD}" type="presOf" srcId="{DA0DBCF3-2CDA-44A6-839D-53F44730AA24}" destId="{B407BA24-1415-4044-B4DF-0ECDC8EB7CBA}" srcOrd="0" destOrd="0" presId="urn:microsoft.com/office/officeart/2008/layout/LinedList"/>
    <dgm:cxn modelId="{8E623E09-FEF8-4EEC-9C7D-C9CFBCD5B9E2}" type="presParOf" srcId="{8AF46EC9-E782-4A85-A990-495257B41CDF}" destId="{94044C9F-05F0-493B-A894-7F973F169F64}" srcOrd="0" destOrd="0" presId="urn:microsoft.com/office/officeart/2008/layout/LinedList"/>
    <dgm:cxn modelId="{524F9471-A01C-4559-8FE5-2E1204A13ADA}" type="presParOf" srcId="{8AF46EC9-E782-4A85-A990-495257B41CDF}" destId="{D9AA14D1-AEAA-468A-9BE9-F774BF46E641}" srcOrd="1" destOrd="0" presId="urn:microsoft.com/office/officeart/2008/layout/LinedList"/>
    <dgm:cxn modelId="{C7C4DF27-4B1F-4723-BC62-A3119D503D47}" type="presParOf" srcId="{D9AA14D1-AEAA-468A-9BE9-F774BF46E641}" destId="{948FA5DA-E484-4EF7-80DC-0FF892070C4E}" srcOrd="0" destOrd="0" presId="urn:microsoft.com/office/officeart/2008/layout/LinedList"/>
    <dgm:cxn modelId="{CDD0C2A0-3E12-432E-96C5-1DFE49C687BD}" type="presParOf" srcId="{D9AA14D1-AEAA-468A-9BE9-F774BF46E641}" destId="{BC4840B9-9FA2-4DFE-8CCC-850CF481E1A5}" srcOrd="1" destOrd="0" presId="urn:microsoft.com/office/officeart/2008/layout/LinedList"/>
    <dgm:cxn modelId="{354A3740-614B-42A6-A58C-38E4339587DE}" type="presParOf" srcId="{8AF46EC9-E782-4A85-A990-495257B41CDF}" destId="{8CC901FC-119D-4DFA-A59D-F65BE18B281B}" srcOrd="2" destOrd="0" presId="urn:microsoft.com/office/officeart/2008/layout/LinedList"/>
    <dgm:cxn modelId="{56D811E7-4AF4-4EED-AE76-980398C0C79E}" type="presParOf" srcId="{8AF46EC9-E782-4A85-A990-495257B41CDF}" destId="{5145E581-8D30-4E33-A2D1-4D037756B8FD}" srcOrd="3" destOrd="0" presId="urn:microsoft.com/office/officeart/2008/layout/LinedList"/>
    <dgm:cxn modelId="{9D8EDA41-0A71-46BA-A1A9-A28A7F5D7FCE}" type="presParOf" srcId="{5145E581-8D30-4E33-A2D1-4D037756B8FD}" destId="{BE9423A2-A074-400A-BF5A-4F6BBCDC2240}" srcOrd="0" destOrd="0" presId="urn:microsoft.com/office/officeart/2008/layout/LinedList"/>
    <dgm:cxn modelId="{1675A3A6-E5C1-4482-8099-013CF0E07D03}" type="presParOf" srcId="{5145E581-8D30-4E33-A2D1-4D037756B8FD}" destId="{9BD7049F-D2F1-4D6F-9137-65DC26C37B6B}" srcOrd="1" destOrd="0" presId="urn:microsoft.com/office/officeart/2008/layout/LinedList"/>
    <dgm:cxn modelId="{AD9D6CD4-3CE5-4A04-848D-1CF9E553C74F}" type="presParOf" srcId="{8AF46EC9-E782-4A85-A990-495257B41CDF}" destId="{7FC13F34-E0AA-486A-9987-585BB2ABED30}" srcOrd="4" destOrd="0" presId="urn:microsoft.com/office/officeart/2008/layout/LinedList"/>
    <dgm:cxn modelId="{D46BA768-94CD-46AD-AB97-514F1108ACA2}" type="presParOf" srcId="{8AF46EC9-E782-4A85-A990-495257B41CDF}" destId="{B9987107-D56D-42DF-9225-5F1E3C0F3158}" srcOrd="5" destOrd="0" presId="urn:microsoft.com/office/officeart/2008/layout/LinedList"/>
    <dgm:cxn modelId="{A861CA69-092F-4563-AF68-9910E917ABF0}" type="presParOf" srcId="{B9987107-D56D-42DF-9225-5F1E3C0F3158}" destId="{B407BA24-1415-4044-B4DF-0ECDC8EB7CBA}" srcOrd="0" destOrd="0" presId="urn:microsoft.com/office/officeart/2008/layout/LinedList"/>
    <dgm:cxn modelId="{160DE046-CB26-4300-A311-58DB987D8C8B}" type="presParOf" srcId="{B9987107-D56D-42DF-9225-5F1E3C0F3158}" destId="{6EC30C98-4BC9-4437-8BEB-15F4841F2729}" srcOrd="1" destOrd="0" presId="urn:microsoft.com/office/officeart/2008/layout/LinedList"/>
    <dgm:cxn modelId="{10462328-15E2-4F59-883D-CC7D2D99E311}" type="presParOf" srcId="{8AF46EC9-E782-4A85-A990-495257B41CDF}" destId="{243B668C-3250-42DD-93B6-90AC7C9C5230}" srcOrd="6" destOrd="0" presId="urn:microsoft.com/office/officeart/2008/layout/LinedList"/>
    <dgm:cxn modelId="{B0C4B75B-70E4-4527-B70F-E49D0F5082B0}" type="presParOf" srcId="{8AF46EC9-E782-4A85-A990-495257B41CDF}" destId="{06957364-272E-4B09-8F2D-92BB23D2460D}" srcOrd="7" destOrd="0" presId="urn:microsoft.com/office/officeart/2008/layout/LinedList"/>
    <dgm:cxn modelId="{43805504-C5A9-412B-B0AA-EC4E928E0C62}" type="presParOf" srcId="{06957364-272E-4B09-8F2D-92BB23D2460D}" destId="{9BC9193B-BB06-41F0-81CE-84710E09FB8E}" srcOrd="0" destOrd="0" presId="urn:microsoft.com/office/officeart/2008/layout/LinedList"/>
    <dgm:cxn modelId="{9D62E908-66BE-4F5C-BBA3-A6943DDC9A4C}" type="presParOf" srcId="{06957364-272E-4B09-8F2D-92BB23D2460D}" destId="{80C5651E-868B-49D0-8684-F7929326E0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44C9F-05F0-493B-A894-7F973F169F64}">
      <dsp:nvSpPr>
        <dsp:cNvPr id="0" name=""/>
        <dsp:cNvSpPr/>
      </dsp:nvSpPr>
      <dsp:spPr>
        <a:xfrm>
          <a:off x="0" y="0"/>
          <a:ext cx="39933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FA5DA-E484-4EF7-80DC-0FF892070C4E}">
      <dsp:nvSpPr>
        <dsp:cNvPr id="0" name=""/>
        <dsp:cNvSpPr/>
      </dsp:nvSpPr>
      <dsp:spPr>
        <a:xfrm>
          <a:off x="0" y="0"/>
          <a:ext cx="3993357" cy="97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Understanding university diversity</a:t>
          </a:r>
          <a:br>
            <a:rPr lang="en-US" sz="2000" b="1" kern="1200" dirty="0">
              <a:solidFill>
                <a:srgbClr val="FF0000"/>
              </a:solidFill>
            </a:rPr>
          </a:br>
          <a:r>
            <a:rPr lang="en-US" sz="2000" b="1" kern="1200" dirty="0">
              <a:solidFill>
                <a:srgbClr val="FF0000"/>
              </a:solidFill>
            </a:rPr>
            <a:t>- Part 2 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0" y="0"/>
        <a:ext cx="3993357" cy="979884"/>
      </dsp:txXfrm>
    </dsp:sp>
    <dsp:sp modelId="{8CC901FC-119D-4DFA-A59D-F65BE18B281B}">
      <dsp:nvSpPr>
        <dsp:cNvPr id="0" name=""/>
        <dsp:cNvSpPr/>
      </dsp:nvSpPr>
      <dsp:spPr>
        <a:xfrm>
          <a:off x="0" y="979884"/>
          <a:ext cx="399335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423A2-A074-400A-BF5A-4F6BBCDC2240}">
      <dsp:nvSpPr>
        <dsp:cNvPr id="0" name=""/>
        <dsp:cNvSpPr/>
      </dsp:nvSpPr>
      <dsp:spPr>
        <a:xfrm>
          <a:off x="0" y="979884"/>
          <a:ext cx="3993357" cy="97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Recognizing students' academic background  </a:t>
          </a:r>
          <a:endParaRPr lang="en-US" sz="1900" kern="1200" dirty="0"/>
        </a:p>
      </dsp:txBody>
      <dsp:txXfrm>
        <a:off x="0" y="979884"/>
        <a:ext cx="3993357" cy="979884"/>
      </dsp:txXfrm>
    </dsp:sp>
    <dsp:sp modelId="{7FC13F34-E0AA-486A-9987-585BB2ABED30}">
      <dsp:nvSpPr>
        <dsp:cNvPr id="0" name=""/>
        <dsp:cNvSpPr/>
      </dsp:nvSpPr>
      <dsp:spPr>
        <a:xfrm>
          <a:off x="0" y="1959768"/>
          <a:ext cx="399335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7BA24-1415-4044-B4DF-0ECDC8EB7CBA}">
      <dsp:nvSpPr>
        <dsp:cNvPr id="0" name=""/>
        <dsp:cNvSpPr/>
      </dsp:nvSpPr>
      <dsp:spPr>
        <a:xfrm>
          <a:off x="0" y="1959768"/>
          <a:ext cx="3993357" cy="97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Socio-cultural differences and learning environments for diverse students  </a:t>
          </a:r>
          <a:endParaRPr lang="en-US" sz="1900" kern="1200"/>
        </a:p>
      </dsp:txBody>
      <dsp:txXfrm>
        <a:off x="0" y="1959768"/>
        <a:ext cx="3993357" cy="979884"/>
      </dsp:txXfrm>
    </dsp:sp>
    <dsp:sp modelId="{243B668C-3250-42DD-93B6-90AC7C9C5230}">
      <dsp:nvSpPr>
        <dsp:cNvPr id="0" name=""/>
        <dsp:cNvSpPr/>
      </dsp:nvSpPr>
      <dsp:spPr>
        <a:xfrm>
          <a:off x="0" y="2939653"/>
          <a:ext cx="399335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9193B-BB06-41F0-81CE-84710E09FB8E}">
      <dsp:nvSpPr>
        <dsp:cNvPr id="0" name=""/>
        <dsp:cNvSpPr/>
      </dsp:nvSpPr>
      <dsp:spPr>
        <a:xfrm>
          <a:off x="0" y="2939653"/>
          <a:ext cx="3993357" cy="97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International students and special needs  </a:t>
          </a:r>
          <a:endParaRPr lang="en-US" sz="1900" kern="1200" dirty="0"/>
        </a:p>
      </dsp:txBody>
      <dsp:txXfrm>
        <a:off x="0" y="2939653"/>
        <a:ext cx="3993357" cy="979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5412F5-3709-4A0D-A218-D44CB4667B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784AD-6BE6-49FD-9365-4FDF07872A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EFEDAA-12C1-40FB-AE91-8A372B30DFE9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6AC66-9BC6-4623-98AD-515CE7ADC8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LU4: Psychology of Education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FE8F6-8020-4221-BBBB-4CF35252A0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FBA612F-19D8-4002-BE46-4215AFBB4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851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58DDFDD-F7BE-4E7E-8012-744098C5BA43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LU4: Psychology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60EB8D8-9FE8-4343-AFC3-47D1DD21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061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55D2-7DA4-43FE-B3FB-B47C87CA8577}" type="datetime1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1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D341-196A-4142-AA1B-9D50F85497BE}" type="datetime1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8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E70-68D9-47F4-98C0-E77BA7981841}" type="datetime1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707D-60E9-4435-BE16-3AD77EB4E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48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C175-0B6E-4882-B80E-0B02972E46D0}" type="datetime1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4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E43E-DFA2-40BB-BD83-A58B15FF37D6}" type="datetime1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1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DEB1-880A-4E8A-A9CF-8DE623B72073}" type="datetime1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2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545A-7BB2-4AAA-8619-F462A3273C60}" type="datetime1">
              <a:rPr lang="en-US" smtClean="0"/>
              <a:t>7/16/2022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1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309E-8C08-4B38-A2B4-1A93AF4465D7}" type="datetime1">
              <a:rPr lang="en-US" smtClean="0"/>
              <a:t>7/16/2022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8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E0B7-AF1E-4DAB-BE88-6EE3B786B479}" type="datetime1">
              <a:rPr lang="en-US" smtClean="0"/>
              <a:t>7/16/2022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3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3A4C-DB59-4FB9-A7D5-9FF676D78F63}" type="datetime1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6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D34F-6142-46C2-8D16-B98C5EA237FC}" type="datetime1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6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CDD6-233C-4978-AEA7-EAE26B3D2120}" type="datetime1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4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literacynet.org/mi/assessment/findyourstrength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irtlincludes.net/wp-content/uploads/2018/03/Inclusive-Pedagogy-Framework.pdf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georgetown.edu/teaching/design/inclusive-pedagogy/" TargetMode="External"/><Relationship Id="rId2" Type="http://schemas.openxmlformats.org/officeDocument/2006/relationships/hyperlink" Target="http://www.crlt.umich.edu/research-basis-inclusive-teach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les.eric.ed.gov/fulltext/EJ1148444.pdf" TargetMode="External"/><Relationship Id="rId4" Type="http://schemas.openxmlformats.org/officeDocument/2006/relationships/hyperlink" Target="https://cft.vanderbilt.edu/guides-sub-pages/increasing-inclusivity-in-the-classro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t.org/our-work/about-udl.html#.Xc6Sw25uLJo" TargetMode="External"/><Relationship Id="rId2" Type="http://schemas.openxmlformats.org/officeDocument/2006/relationships/hyperlink" Target="https://blog.yorksj.ac.uk/moodle/2015/11/30/universal-design-for-learning-ud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building.stackexchange.com/questions/106939/how-to-make-sure-humans-do-not-know-the-meteorological-phenomenon-rainbow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-nc/2.0/jp/?ref=openvers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4BA8A51-A4DC-8A9A-B65C-F0FFCDB7A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2" r="33460" b="-2"/>
          <a:stretch/>
        </p:blipFill>
        <p:spPr>
          <a:xfrm>
            <a:off x="4474766" y="1"/>
            <a:ext cx="4669234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6289CFE-E44E-5BD7-3B8A-F84EDF76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66" y="652461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MY" dirty="0"/>
              <a:t>Diversity in Higher Education</a:t>
            </a:r>
          </a:p>
        </p:txBody>
      </p:sp>
      <p:graphicFrame>
        <p:nvGraphicFramePr>
          <p:cNvPr id="7" name="Content Placeholder 2" descr="The image has for sub-headings. 1) Understanding university diversity, 2) Recognizing students' academic background, 3) Socio-cultural differences and learning environments for diverse students, 4) International students and special needs">
            <a:extLst>
              <a:ext uri="{FF2B5EF4-FFF2-40B4-BE49-F238E27FC236}">
                <a16:creationId xmlns:a16="http://schemas.microsoft.com/office/drawing/2014/main" id="{B846E0C7-79C8-42B4-8661-4F3DA36209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746842"/>
              </p:ext>
            </p:extLst>
          </p:nvPr>
        </p:nvGraphicFramePr>
        <p:xfrm>
          <a:off x="360759" y="2286001"/>
          <a:ext cx="3993357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3C36A7F3-78C0-E4AC-C472-612AB0EE2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1000"/>
            <a:ext cx="3106320" cy="147503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2209" y="6356350"/>
            <a:ext cx="6143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9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700" b="1" dirty="0"/>
              <a:t>Multiple Intelligences:</a:t>
            </a:r>
            <a:br>
              <a:rPr lang="en-US" sz="48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en-US" sz="4700" b="1" dirty="0"/>
          </a:p>
        </p:txBody>
      </p:sp>
      <p:sp>
        <p:nvSpPr>
          <p:cNvPr id="43015" name="Content Placeholder 43014">
            <a:extLst>
              <a:ext uri="{FF2B5EF4-FFF2-40B4-BE49-F238E27FC236}">
                <a16:creationId xmlns:a16="http://schemas.microsoft.com/office/drawing/2014/main" id="{E0BF6E90-59EA-4B66-BD0C-B2547910E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400" b="1" dirty="0">
                <a:latin typeface="Arial Black" panose="020B0A04020102020204" pitchFamily="34" charset="0"/>
              </a:rPr>
              <a:t>How are you </a:t>
            </a:r>
            <a:r>
              <a:rPr lang="en-US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SMART?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628462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hlinkClick r:id="rId2"/>
              </a:rPr>
              <a:t>Activity: </a:t>
            </a:r>
            <a:r>
              <a:rPr lang="en-US" dirty="0">
                <a:solidFill>
                  <a:srgbClr val="00B0F0"/>
                </a:solidFill>
              </a:rPr>
              <a:t>  </a:t>
            </a:r>
            <a:r>
              <a:rPr lang="en-US" dirty="0">
                <a:hlinkClick r:id="rId2"/>
              </a:rPr>
              <a:t>http://literacynet.org/mi/assessment/findyourstrengths.html</a:t>
            </a:r>
            <a:endParaRPr lang="en-US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636D620D-FA5B-74A3-CA10-5A950328E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322138" y="2455806"/>
            <a:ext cx="2499724" cy="249972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7CC4CA2-7BAE-4136-8BF5-917B3B80670F}" type="slidenum">
              <a:rPr lang="en-US" alt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Howard Gardner’s Approach </a:t>
            </a:r>
            <a:r>
              <a:rPr lang="en-US" sz="3600" i="1" dirty="0"/>
              <a:t>(Neurological Evidence)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126D3B-6284-C9F9-69A5-FD6BAC708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600" dirty="0">
                <a:latin typeface="Garamond" pitchFamily="18" charset="0"/>
              </a:rPr>
              <a:t>Intelligence has various aspects (frames of mind)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All the intelligences are interdependent &amp; function in harmony</a:t>
            </a:r>
          </a:p>
          <a:p>
            <a:pPr eaLnBrk="1" hangingPunct="1"/>
            <a:r>
              <a:rPr lang="en-US" sz="2600" dirty="0">
                <a:latin typeface="Garamond" pitchFamily="18" charset="0"/>
              </a:rPr>
              <a:t>Multiple Intelligences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Linguistics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Musical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Logical-Mathematical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Spatial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Bodily-Kinesthetic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Intrapersonal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Interpersonal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Naturalist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Existential</a:t>
            </a:r>
            <a:endParaRPr lang="en-MY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405F7-DE49-2CA9-A35D-1888B14417D0}"/>
              </a:ext>
            </a:extLst>
          </p:cNvPr>
          <p:cNvSpPr txBox="1"/>
          <p:nvPr/>
        </p:nvSpPr>
        <p:spPr>
          <a:xfrm>
            <a:off x="6423660" y="4312182"/>
            <a:ext cx="23926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 University: Howard Gardner- "Can We Raise Good Citizens?“ by Wikimedia Commons is licensed under </a:t>
            </a:r>
            <a:r>
              <a:rPr lang="en-MY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BY 3.0</a:t>
            </a:r>
          </a:p>
          <a:p>
            <a:endParaRPr lang="en-MY" dirty="0">
              <a:solidFill>
                <a:srgbClr val="C00000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94C3038-4EEE-3077-3288-1BCA52E82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40" y="2533425"/>
            <a:ext cx="1603079" cy="17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F707D-60E9-4435-BE16-3AD77EB4E73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3185EA77-7086-9D72-0D58-28A08679266D}"/>
              </a:ext>
            </a:extLst>
          </p:cNvPr>
          <p:cNvSpPr txBox="1"/>
          <p:nvPr/>
        </p:nvSpPr>
        <p:spPr>
          <a:xfrm>
            <a:off x="879420" y="6337115"/>
            <a:ext cx="720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2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“Multiple Intelligence" by Julia Lee / </a:t>
            </a:r>
            <a:r>
              <a:rPr lang="en-US" sz="1200" dirty="0" err="1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</a:t>
            </a:r>
            <a:r>
              <a:rPr lang="en-US" sz="12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Malaysia Sarawak is licensed under </a:t>
            </a:r>
            <a:r>
              <a:rPr lang="en-US" sz="1200" u="sng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CC BY-NC-4.0</a:t>
            </a:r>
            <a:r>
              <a:rPr lang="en-US" sz="12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MY" sz="1200" dirty="0">
              <a:solidFill>
                <a:srgbClr val="21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MY" sz="1200" dirty="0">
              <a:solidFill>
                <a:srgbClr val="C00000"/>
              </a:solidFill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A07CF35-8A1E-5CEC-8147-56B569E1A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9420" y="1657026"/>
            <a:ext cx="6782290" cy="4582632"/>
            <a:chOff x="879420" y="1657026"/>
            <a:chExt cx="6782290" cy="458263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7990E96-1E55-A8A3-5F69-242176089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79420" y="1657026"/>
              <a:ext cx="6782290" cy="4582632"/>
              <a:chOff x="879420" y="1657026"/>
              <a:chExt cx="6782290" cy="4582632"/>
            </a:xfrm>
          </p:grpSpPr>
          <p:grpSp>
            <p:nvGrpSpPr>
              <p:cNvPr id="79" name="Group 78" descr="People smart">
                <a:extLst>
                  <a:ext uri="{FF2B5EF4-FFF2-40B4-BE49-F238E27FC236}">
                    <a16:creationId xmlns:a16="http://schemas.microsoft.com/office/drawing/2014/main" id="{57BEC81F-26E1-C309-F178-1A9135AE5499}"/>
                  </a:ext>
                </a:extLst>
              </p:cNvPr>
              <p:cNvGrpSpPr/>
              <p:nvPr/>
            </p:nvGrpSpPr>
            <p:grpSpPr>
              <a:xfrm>
                <a:off x="3802710" y="1657026"/>
                <a:ext cx="1761872" cy="584775"/>
                <a:chOff x="3802710" y="1657026"/>
                <a:chExt cx="1761872" cy="584775"/>
              </a:xfrm>
            </p:grpSpPr>
            <p:sp>
              <p:nvSpPr>
                <p:cNvPr id="41" name="TextBox 40" descr="People smart">
                  <a:extLst>
                    <a:ext uri="{FF2B5EF4-FFF2-40B4-BE49-F238E27FC236}">
                      <a16:creationId xmlns:a16="http://schemas.microsoft.com/office/drawing/2014/main" id="{C9067D44-6486-32BC-E631-E8290D5F231D}"/>
                    </a:ext>
                  </a:extLst>
                </p:cNvPr>
                <p:cNvSpPr txBox="1"/>
                <p:nvPr/>
              </p:nvSpPr>
              <p:spPr>
                <a:xfrm>
                  <a:off x="4659960" y="1657026"/>
                  <a:ext cx="90462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sz="1600" dirty="0">
                      <a:latin typeface="Comic Sans MS" panose="030F0702030302020204" pitchFamily="66" charset="0"/>
                    </a:rPr>
                    <a:t>People smart</a:t>
                  </a:r>
                </a:p>
              </p:txBody>
            </p:sp>
            <p:grpSp>
              <p:nvGrpSpPr>
                <p:cNvPr id="49" name="Content Placeholder 10">
                  <a:extLst>
                    <a:ext uri="{FF2B5EF4-FFF2-40B4-BE49-F238E27FC236}">
                      <a16:creationId xmlns:a16="http://schemas.microsoft.com/office/drawing/2014/main" id="{96BDEC2F-D87A-5B7A-8E46-72751A190F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/>
                <p:nvPr/>
              </p:nvGrpSpPr>
              <p:grpSpPr>
                <a:xfrm>
                  <a:off x="3802710" y="1731645"/>
                  <a:ext cx="800100" cy="499109"/>
                  <a:chOff x="3802710" y="1731645"/>
                  <a:chExt cx="800100" cy="499109"/>
                </a:xfrm>
                <a:solidFill>
                  <a:srgbClr val="000000"/>
                </a:solidFill>
              </p:grpSpPr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E8D656CA-CF5E-1BD2-B0A9-3F94F479B626}"/>
                      </a:ext>
                    </a:extLst>
                  </p:cNvPr>
                  <p:cNvSpPr/>
                  <p:nvPr/>
                </p:nvSpPr>
                <p:spPr>
                  <a:xfrm>
                    <a:off x="3888435" y="1731645"/>
                    <a:ext cx="171450" cy="171449"/>
                  </a:xfrm>
                  <a:custGeom>
                    <a:avLst/>
                    <a:gdLst>
                      <a:gd name="connsiteX0" fmla="*/ 171450 w 171450"/>
                      <a:gd name="connsiteY0" fmla="*/ 85725 h 171449"/>
                      <a:gd name="connsiteX1" fmla="*/ 85725 w 171450"/>
                      <a:gd name="connsiteY1" fmla="*/ 171450 h 171449"/>
                      <a:gd name="connsiteX2" fmla="*/ 0 w 171450"/>
                      <a:gd name="connsiteY2" fmla="*/ 85725 h 171449"/>
                      <a:gd name="connsiteX3" fmla="*/ 85725 w 171450"/>
                      <a:gd name="connsiteY3" fmla="*/ 0 h 171449"/>
                      <a:gd name="connsiteX4" fmla="*/ 171450 w 171450"/>
                      <a:gd name="connsiteY4" fmla="*/ 85725 h 17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450" h="171449">
                        <a:moveTo>
                          <a:pt x="171450" y="85725"/>
                        </a:moveTo>
                        <a:cubicBezTo>
                          <a:pt x="171450" y="133070"/>
                          <a:pt x="133070" y="171450"/>
                          <a:pt x="85725" y="171450"/>
                        </a:cubicBezTo>
                        <a:cubicBezTo>
                          <a:pt x="38380" y="171450"/>
                          <a:pt x="0" y="133070"/>
                          <a:pt x="0" y="85725"/>
                        </a:cubicBezTo>
                        <a:cubicBezTo>
                          <a:pt x="0" y="38380"/>
                          <a:pt x="38380" y="0"/>
                          <a:pt x="85725" y="0"/>
                        </a:cubicBezTo>
                        <a:cubicBezTo>
                          <a:pt x="133070" y="0"/>
                          <a:pt x="171450" y="38380"/>
                          <a:pt x="171450" y="8572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0C652595-97ED-03CC-DAB5-CB55D762B6BE}"/>
                      </a:ext>
                    </a:extLst>
                  </p:cNvPr>
                  <p:cNvSpPr/>
                  <p:nvPr/>
                </p:nvSpPr>
                <p:spPr>
                  <a:xfrm>
                    <a:off x="4345635" y="1731645"/>
                    <a:ext cx="171450" cy="171449"/>
                  </a:xfrm>
                  <a:custGeom>
                    <a:avLst/>
                    <a:gdLst>
                      <a:gd name="connsiteX0" fmla="*/ 171450 w 171450"/>
                      <a:gd name="connsiteY0" fmla="*/ 85725 h 171449"/>
                      <a:gd name="connsiteX1" fmla="*/ 85725 w 171450"/>
                      <a:gd name="connsiteY1" fmla="*/ 171450 h 171449"/>
                      <a:gd name="connsiteX2" fmla="*/ 0 w 171450"/>
                      <a:gd name="connsiteY2" fmla="*/ 85725 h 171449"/>
                      <a:gd name="connsiteX3" fmla="*/ 85725 w 171450"/>
                      <a:gd name="connsiteY3" fmla="*/ 0 h 171449"/>
                      <a:gd name="connsiteX4" fmla="*/ 171450 w 171450"/>
                      <a:gd name="connsiteY4" fmla="*/ 85725 h 17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450" h="171449">
                        <a:moveTo>
                          <a:pt x="171450" y="85725"/>
                        </a:moveTo>
                        <a:cubicBezTo>
                          <a:pt x="171450" y="133070"/>
                          <a:pt x="133070" y="171450"/>
                          <a:pt x="85725" y="171450"/>
                        </a:cubicBezTo>
                        <a:cubicBezTo>
                          <a:pt x="38380" y="171450"/>
                          <a:pt x="0" y="133070"/>
                          <a:pt x="0" y="85725"/>
                        </a:cubicBezTo>
                        <a:cubicBezTo>
                          <a:pt x="0" y="38380"/>
                          <a:pt x="38380" y="0"/>
                          <a:pt x="85725" y="0"/>
                        </a:cubicBezTo>
                        <a:cubicBezTo>
                          <a:pt x="133070" y="0"/>
                          <a:pt x="171450" y="38380"/>
                          <a:pt x="171450" y="8572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0C6F42D1-A263-03C8-9720-0D5FB27CAE33}"/>
                      </a:ext>
                    </a:extLst>
                  </p:cNvPr>
                  <p:cNvSpPr/>
                  <p:nvPr/>
                </p:nvSpPr>
                <p:spPr>
                  <a:xfrm>
                    <a:off x="4031310" y="2059305"/>
                    <a:ext cx="342900" cy="171449"/>
                  </a:xfrm>
                  <a:custGeom>
                    <a:avLst/>
                    <a:gdLst>
                      <a:gd name="connsiteX0" fmla="*/ 342900 w 342900"/>
                      <a:gd name="connsiteY0" fmla="*/ 171450 h 171449"/>
                      <a:gd name="connsiteX1" fmla="*/ 342900 w 342900"/>
                      <a:gd name="connsiteY1" fmla="*/ 85725 h 171449"/>
                      <a:gd name="connsiteX2" fmla="*/ 325755 w 342900"/>
                      <a:gd name="connsiteY2" fmla="*/ 51435 h 171449"/>
                      <a:gd name="connsiteX3" fmla="*/ 241935 w 342900"/>
                      <a:gd name="connsiteY3" fmla="*/ 11430 h 171449"/>
                      <a:gd name="connsiteX4" fmla="*/ 171450 w 342900"/>
                      <a:gd name="connsiteY4" fmla="*/ 0 h 171449"/>
                      <a:gd name="connsiteX5" fmla="*/ 100965 w 342900"/>
                      <a:gd name="connsiteY5" fmla="*/ 11430 h 171449"/>
                      <a:gd name="connsiteX6" fmla="*/ 17145 w 342900"/>
                      <a:gd name="connsiteY6" fmla="*/ 51435 h 171449"/>
                      <a:gd name="connsiteX7" fmla="*/ 0 w 342900"/>
                      <a:gd name="connsiteY7" fmla="*/ 85725 h 171449"/>
                      <a:gd name="connsiteX8" fmla="*/ 0 w 342900"/>
                      <a:gd name="connsiteY8" fmla="*/ 171450 h 171449"/>
                      <a:gd name="connsiteX9" fmla="*/ 342900 w 342900"/>
                      <a:gd name="connsiteY9" fmla="*/ 171450 h 17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42900" h="171449">
                        <a:moveTo>
                          <a:pt x="342900" y="171450"/>
                        </a:moveTo>
                        <a:lnTo>
                          <a:pt x="342900" y="85725"/>
                        </a:lnTo>
                        <a:cubicBezTo>
                          <a:pt x="342900" y="72390"/>
                          <a:pt x="337185" y="59055"/>
                          <a:pt x="325755" y="51435"/>
                        </a:cubicBezTo>
                        <a:cubicBezTo>
                          <a:pt x="302895" y="32385"/>
                          <a:pt x="272415" y="19050"/>
                          <a:pt x="241935" y="11430"/>
                        </a:cubicBezTo>
                        <a:cubicBezTo>
                          <a:pt x="220980" y="5715"/>
                          <a:pt x="196215" y="0"/>
                          <a:pt x="171450" y="0"/>
                        </a:cubicBezTo>
                        <a:cubicBezTo>
                          <a:pt x="148590" y="0"/>
                          <a:pt x="123825" y="3810"/>
                          <a:pt x="100965" y="11430"/>
                        </a:cubicBezTo>
                        <a:cubicBezTo>
                          <a:pt x="70485" y="19050"/>
                          <a:pt x="41910" y="34290"/>
                          <a:pt x="17145" y="51435"/>
                        </a:cubicBezTo>
                        <a:cubicBezTo>
                          <a:pt x="5715" y="60960"/>
                          <a:pt x="0" y="72390"/>
                          <a:pt x="0" y="85725"/>
                        </a:cubicBezTo>
                        <a:lnTo>
                          <a:pt x="0" y="171450"/>
                        </a:lnTo>
                        <a:lnTo>
                          <a:pt x="342900" y="1714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AD1C8C3E-09C8-79C9-1B3C-C2712C99460A}"/>
                      </a:ext>
                    </a:extLst>
                  </p:cNvPr>
                  <p:cNvSpPr/>
                  <p:nvPr/>
                </p:nvSpPr>
                <p:spPr>
                  <a:xfrm>
                    <a:off x="4117035" y="1864995"/>
                    <a:ext cx="171450" cy="171450"/>
                  </a:xfrm>
                  <a:custGeom>
                    <a:avLst/>
                    <a:gdLst>
                      <a:gd name="connsiteX0" fmla="*/ 171450 w 171450"/>
                      <a:gd name="connsiteY0" fmla="*/ 85725 h 171450"/>
                      <a:gd name="connsiteX1" fmla="*/ 85725 w 171450"/>
                      <a:gd name="connsiteY1" fmla="*/ 171450 h 171450"/>
                      <a:gd name="connsiteX2" fmla="*/ 0 w 171450"/>
                      <a:gd name="connsiteY2" fmla="*/ 85725 h 171450"/>
                      <a:gd name="connsiteX3" fmla="*/ 85725 w 171450"/>
                      <a:gd name="connsiteY3" fmla="*/ 0 h 171450"/>
                      <a:gd name="connsiteX4" fmla="*/ 171450 w 171450"/>
                      <a:gd name="connsiteY4" fmla="*/ 85725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450" h="171450">
                        <a:moveTo>
                          <a:pt x="171450" y="85725"/>
                        </a:moveTo>
                        <a:cubicBezTo>
                          <a:pt x="171450" y="133070"/>
                          <a:pt x="133070" y="171450"/>
                          <a:pt x="85725" y="171450"/>
                        </a:cubicBezTo>
                        <a:cubicBezTo>
                          <a:pt x="38380" y="171450"/>
                          <a:pt x="0" y="133070"/>
                          <a:pt x="0" y="85725"/>
                        </a:cubicBezTo>
                        <a:cubicBezTo>
                          <a:pt x="0" y="38380"/>
                          <a:pt x="38380" y="0"/>
                          <a:pt x="85725" y="0"/>
                        </a:cubicBezTo>
                        <a:cubicBezTo>
                          <a:pt x="133070" y="0"/>
                          <a:pt x="171450" y="38380"/>
                          <a:pt x="171450" y="8572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854E3472-8A19-7E6E-81C8-146EB205BEEE}"/>
                      </a:ext>
                    </a:extLst>
                  </p:cNvPr>
                  <p:cNvSpPr/>
                  <p:nvPr/>
                </p:nvSpPr>
                <p:spPr>
                  <a:xfrm>
                    <a:off x="4292295" y="1925955"/>
                    <a:ext cx="310514" cy="171450"/>
                  </a:xfrm>
                  <a:custGeom>
                    <a:avLst/>
                    <a:gdLst>
                      <a:gd name="connsiteX0" fmla="*/ 293370 w 310514"/>
                      <a:gd name="connsiteY0" fmla="*/ 51435 h 171450"/>
                      <a:gd name="connsiteX1" fmla="*/ 209550 w 310514"/>
                      <a:gd name="connsiteY1" fmla="*/ 11430 h 171450"/>
                      <a:gd name="connsiteX2" fmla="*/ 139065 w 310514"/>
                      <a:gd name="connsiteY2" fmla="*/ 0 h 171450"/>
                      <a:gd name="connsiteX3" fmla="*/ 68580 w 310514"/>
                      <a:gd name="connsiteY3" fmla="*/ 11430 h 171450"/>
                      <a:gd name="connsiteX4" fmla="*/ 34290 w 310514"/>
                      <a:gd name="connsiteY4" fmla="*/ 24765 h 171450"/>
                      <a:gd name="connsiteX5" fmla="*/ 34290 w 310514"/>
                      <a:gd name="connsiteY5" fmla="*/ 26670 h 171450"/>
                      <a:gd name="connsiteX6" fmla="*/ 0 w 310514"/>
                      <a:gd name="connsiteY6" fmla="*/ 110490 h 171450"/>
                      <a:gd name="connsiteX7" fmla="*/ 87630 w 310514"/>
                      <a:gd name="connsiteY7" fmla="*/ 154305 h 171450"/>
                      <a:gd name="connsiteX8" fmla="*/ 102870 w 310514"/>
                      <a:gd name="connsiteY8" fmla="*/ 171450 h 171450"/>
                      <a:gd name="connsiteX9" fmla="*/ 310515 w 310514"/>
                      <a:gd name="connsiteY9" fmla="*/ 171450 h 171450"/>
                      <a:gd name="connsiteX10" fmla="*/ 310515 w 310514"/>
                      <a:gd name="connsiteY10" fmla="*/ 85725 h 171450"/>
                      <a:gd name="connsiteX11" fmla="*/ 293370 w 310514"/>
                      <a:gd name="connsiteY11" fmla="*/ 51435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0514" h="171450">
                        <a:moveTo>
                          <a:pt x="293370" y="51435"/>
                        </a:moveTo>
                        <a:cubicBezTo>
                          <a:pt x="270510" y="32385"/>
                          <a:pt x="240030" y="19050"/>
                          <a:pt x="209550" y="11430"/>
                        </a:cubicBezTo>
                        <a:cubicBezTo>
                          <a:pt x="188595" y="5715"/>
                          <a:pt x="163830" y="0"/>
                          <a:pt x="139065" y="0"/>
                        </a:cubicBezTo>
                        <a:cubicBezTo>
                          <a:pt x="116205" y="0"/>
                          <a:pt x="91440" y="3810"/>
                          <a:pt x="68580" y="11430"/>
                        </a:cubicBezTo>
                        <a:cubicBezTo>
                          <a:pt x="57150" y="15240"/>
                          <a:pt x="45720" y="19050"/>
                          <a:pt x="34290" y="24765"/>
                        </a:cubicBezTo>
                        <a:lnTo>
                          <a:pt x="34290" y="26670"/>
                        </a:lnTo>
                        <a:cubicBezTo>
                          <a:pt x="34290" y="59055"/>
                          <a:pt x="20955" y="89535"/>
                          <a:pt x="0" y="110490"/>
                        </a:cubicBezTo>
                        <a:cubicBezTo>
                          <a:pt x="36195" y="121920"/>
                          <a:pt x="64770" y="137160"/>
                          <a:pt x="87630" y="154305"/>
                        </a:cubicBezTo>
                        <a:cubicBezTo>
                          <a:pt x="93345" y="160020"/>
                          <a:pt x="99060" y="163830"/>
                          <a:pt x="102870" y="171450"/>
                        </a:cubicBezTo>
                        <a:lnTo>
                          <a:pt x="310515" y="171450"/>
                        </a:lnTo>
                        <a:lnTo>
                          <a:pt x="310515" y="85725"/>
                        </a:lnTo>
                        <a:cubicBezTo>
                          <a:pt x="310515" y="72390"/>
                          <a:pt x="304800" y="59055"/>
                          <a:pt x="293370" y="5143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1FB3E138-8B08-8F97-8DE5-7A1731B88141}"/>
                      </a:ext>
                    </a:extLst>
                  </p:cNvPr>
                  <p:cNvSpPr/>
                  <p:nvPr/>
                </p:nvSpPr>
                <p:spPr>
                  <a:xfrm>
                    <a:off x="3802710" y="1925955"/>
                    <a:ext cx="310514" cy="171450"/>
                  </a:xfrm>
                  <a:custGeom>
                    <a:avLst/>
                    <a:gdLst>
                      <a:gd name="connsiteX0" fmla="*/ 222885 w 310514"/>
                      <a:gd name="connsiteY0" fmla="*/ 154305 h 171450"/>
                      <a:gd name="connsiteX1" fmla="*/ 222885 w 310514"/>
                      <a:gd name="connsiteY1" fmla="*/ 154305 h 171450"/>
                      <a:gd name="connsiteX2" fmla="*/ 310515 w 310514"/>
                      <a:gd name="connsiteY2" fmla="*/ 110490 h 171450"/>
                      <a:gd name="connsiteX3" fmla="*/ 276225 w 310514"/>
                      <a:gd name="connsiteY3" fmla="*/ 26670 h 171450"/>
                      <a:gd name="connsiteX4" fmla="*/ 276225 w 310514"/>
                      <a:gd name="connsiteY4" fmla="*/ 22860 h 171450"/>
                      <a:gd name="connsiteX5" fmla="*/ 241935 w 310514"/>
                      <a:gd name="connsiteY5" fmla="*/ 11430 h 171450"/>
                      <a:gd name="connsiteX6" fmla="*/ 171450 w 310514"/>
                      <a:gd name="connsiteY6" fmla="*/ 0 h 171450"/>
                      <a:gd name="connsiteX7" fmla="*/ 100965 w 310514"/>
                      <a:gd name="connsiteY7" fmla="*/ 11430 h 171450"/>
                      <a:gd name="connsiteX8" fmla="*/ 17145 w 310514"/>
                      <a:gd name="connsiteY8" fmla="*/ 51435 h 171450"/>
                      <a:gd name="connsiteX9" fmla="*/ 0 w 310514"/>
                      <a:gd name="connsiteY9" fmla="*/ 85725 h 171450"/>
                      <a:gd name="connsiteX10" fmla="*/ 0 w 310514"/>
                      <a:gd name="connsiteY10" fmla="*/ 171450 h 171450"/>
                      <a:gd name="connsiteX11" fmla="*/ 205740 w 310514"/>
                      <a:gd name="connsiteY11" fmla="*/ 171450 h 171450"/>
                      <a:gd name="connsiteX12" fmla="*/ 222885 w 310514"/>
                      <a:gd name="connsiteY12" fmla="*/ 154305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0514" h="171450">
                        <a:moveTo>
                          <a:pt x="222885" y="154305"/>
                        </a:moveTo>
                        <a:lnTo>
                          <a:pt x="222885" y="154305"/>
                        </a:lnTo>
                        <a:cubicBezTo>
                          <a:pt x="249555" y="135255"/>
                          <a:pt x="280035" y="120015"/>
                          <a:pt x="310515" y="110490"/>
                        </a:cubicBezTo>
                        <a:cubicBezTo>
                          <a:pt x="289560" y="87630"/>
                          <a:pt x="276225" y="59055"/>
                          <a:pt x="276225" y="26670"/>
                        </a:cubicBezTo>
                        <a:cubicBezTo>
                          <a:pt x="276225" y="24765"/>
                          <a:pt x="276225" y="24765"/>
                          <a:pt x="276225" y="22860"/>
                        </a:cubicBezTo>
                        <a:cubicBezTo>
                          <a:pt x="264795" y="19050"/>
                          <a:pt x="253365" y="13335"/>
                          <a:pt x="241935" y="11430"/>
                        </a:cubicBezTo>
                        <a:cubicBezTo>
                          <a:pt x="220980" y="5715"/>
                          <a:pt x="196215" y="0"/>
                          <a:pt x="171450" y="0"/>
                        </a:cubicBezTo>
                        <a:cubicBezTo>
                          <a:pt x="148590" y="0"/>
                          <a:pt x="123825" y="3810"/>
                          <a:pt x="100965" y="11430"/>
                        </a:cubicBezTo>
                        <a:cubicBezTo>
                          <a:pt x="70485" y="20955"/>
                          <a:pt x="41910" y="34290"/>
                          <a:pt x="17145" y="51435"/>
                        </a:cubicBezTo>
                        <a:cubicBezTo>
                          <a:pt x="5715" y="59055"/>
                          <a:pt x="0" y="72390"/>
                          <a:pt x="0" y="85725"/>
                        </a:cubicBezTo>
                        <a:lnTo>
                          <a:pt x="0" y="171450"/>
                        </a:lnTo>
                        <a:lnTo>
                          <a:pt x="205740" y="171450"/>
                        </a:lnTo>
                        <a:cubicBezTo>
                          <a:pt x="211455" y="163830"/>
                          <a:pt x="215265" y="160020"/>
                          <a:pt x="222885" y="154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</p:grpSp>
          </p:grpSp>
          <p:grpSp>
            <p:nvGrpSpPr>
              <p:cNvPr id="81" name="Group 80" descr="Nature smart">
                <a:extLst>
                  <a:ext uri="{FF2B5EF4-FFF2-40B4-BE49-F238E27FC236}">
                    <a16:creationId xmlns:a16="http://schemas.microsoft.com/office/drawing/2014/main" id="{29724D95-576E-8B9A-F019-D9FE3DE20A2C}"/>
                  </a:ext>
                </a:extLst>
              </p:cNvPr>
              <p:cNvGrpSpPr/>
              <p:nvPr/>
            </p:nvGrpSpPr>
            <p:grpSpPr>
              <a:xfrm>
                <a:off x="5807600" y="2316956"/>
                <a:ext cx="1823630" cy="914400"/>
                <a:chOff x="5807600" y="2316956"/>
                <a:chExt cx="1823630" cy="914400"/>
              </a:xfrm>
            </p:grpSpPr>
            <p:sp>
              <p:nvSpPr>
                <p:cNvPr id="37" name="TextBox 36" descr="Nature smart">
                  <a:extLst>
                    <a:ext uri="{FF2B5EF4-FFF2-40B4-BE49-F238E27FC236}">
                      <a16:creationId xmlns:a16="http://schemas.microsoft.com/office/drawing/2014/main" id="{381B9196-9A33-76EA-DDD1-88BEC41C0AA1}"/>
                    </a:ext>
                  </a:extLst>
                </p:cNvPr>
                <p:cNvSpPr txBox="1"/>
                <p:nvPr/>
              </p:nvSpPr>
              <p:spPr>
                <a:xfrm>
                  <a:off x="6641952" y="2572877"/>
                  <a:ext cx="98927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sz="1600" dirty="0">
                      <a:latin typeface="Comic Sans MS" panose="030F0702030302020204" pitchFamily="66" charset="0"/>
                    </a:rPr>
                    <a:t>Nature smart</a:t>
                  </a:r>
                </a:p>
              </p:txBody>
            </p:sp>
            <p:pic>
              <p:nvPicPr>
                <p:cNvPr id="17" name="Graphic 16">
                  <a:extLst>
                    <a:ext uri="{FF2B5EF4-FFF2-40B4-BE49-F238E27FC236}">
                      <a16:creationId xmlns:a16="http://schemas.microsoft.com/office/drawing/2014/main" id="{86204C5C-2E32-CBC1-4ADA-77A8C5E928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7600" y="2316956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82" name="Group 81" descr="Music smart">
                <a:extLst>
                  <a:ext uri="{FF2B5EF4-FFF2-40B4-BE49-F238E27FC236}">
                    <a16:creationId xmlns:a16="http://schemas.microsoft.com/office/drawing/2014/main" id="{9C8F580D-86A0-35F0-82C1-A8B91B689E83}"/>
                  </a:ext>
                </a:extLst>
              </p:cNvPr>
              <p:cNvGrpSpPr/>
              <p:nvPr/>
            </p:nvGrpSpPr>
            <p:grpSpPr>
              <a:xfrm>
                <a:off x="5980737" y="3705167"/>
                <a:ext cx="1680973" cy="584775"/>
                <a:chOff x="5980737" y="3705167"/>
                <a:chExt cx="1680973" cy="584775"/>
              </a:xfrm>
            </p:grpSpPr>
            <p:sp>
              <p:nvSpPr>
                <p:cNvPr id="38" name="TextBox 37" descr="Music smart">
                  <a:extLst>
                    <a:ext uri="{FF2B5EF4-FFF2-40B4-BE49-F238E27FC236}">
                      <a16:creationId xmlns:a16="http://schemas.microsoft.com/office/drawing/2014/main" id="{9C8CFB48-E97D-3CE9-7202-1DF7FFB15C22}"/>
                    </a:ext>
                  </a:extLst>
                </p:cNvPr>
                <p:cNvSpPr txBox="1"/>
                <p:nvPr/>
              </p:nvSpPr>
              <p:spPr>
                <a:xfrm>
                  <a:off x="6849417" y="3705167"/>
                  <a:ext cx="81229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sz="1600" dirty="0">
                      <a:latin typeface="Comic Sans MS" panose="030F0702030302020204" pitchFamily="66" charset="0"/>
                    </a:rPr>
                    <a:t>Music smart</a:t>
                  </a:r>
                </a:p>
              </p:txBody>
            </p:sp>
            <p:sp>
              <p:nvSpPr>
                <p:cNvPr id="73" name="Graphic 14">
                  <a:extLst>
                    <a:ext uri="{FF2B5EF4-FFF2-40B4-BE49-F238E27FC236}">
                      <a16:creationId xmlns:a16="http://schemas.microsoft.com/office/drawing/2014/main" id="{A22A67CD-DAE0-E789-0D0E-5FD36FFC31F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5980737" y="3820928"/>
                  <a:ext cx="820102" cy="384809"/>
                </a:xfrm>
                <a:custGeom>
                  <a:avLst/>
                  <a:gdLst>
                    <a:gd name="connsiteX0" fmla="*/ 389573 w 820102"/>
                    <a:gd name="connsiteY0" fmla="*/ 303847 h 384809"/>
                    <a:gd name="connsiteX1" fmla="*/ 382905 w 820102"/>
                    <a:gd name="connsiteY1" fmla="*/ 305753 h 384809"/>
                    <a:gd name="connsiteX2" fmla="*/ 348615 w 820102"/>
                    <a:gd name="connsiteY2" fmla="*/ 351472 h 384809"/>
                    <a:gd name="connsiteX3" fmla="*/ 404813 w 820102"/>
                    <a:gd name="connsiteY3" fmla="*/ 364808 h 384809"/>
                    <a:gd name="connsiteX4" fmla="*/ 439103 w 820102"/>
                    <a:gd name="connsiteY4" fmla="*/ 334328 h 384809"/>
                    <a:gd name="connsiteX5" fmla="*/ 439103 w 820102"/>
                    <a:gd name="connsiteY5" fmla="*/ 302895 h 384809"/>
                    <a:gd name="connsiteX6" fmla="*/ 816293 w 820102"/>
                    <a:gd name="connsiteY6" fmla="*/ 368618 h 384809"/>
                    <a:gd name="connsiteX7" fmla="*/ 820103 w 820102"/>
                    <a:gd name="connsiteY7" fmla="*/ 360045 h 384809"/>
                    <a:gd name="connsiteX8" fmla="*/ 439103 w 820102"/>
                    <a:gd name="connsiteY8" fmla="*/ 293370 h 384809"/>
                    <a:gd name="connsiteX9" fmla="*/ 439103 w 820102"/>
                    <a:gd name="connsiteY9" fmla="*/ 245745 h 384809"/>
                    <a:gd name="connsiteX10" fmla="*/ 467678 w 820102"/>
                    <a:gd name="connsiteY10" fmla="*/ 246697 h 384809"/>
                    <a:gd name="connsiteX11" fmla="*/ 480060 w 820102"/>
                    <a:gd name="connsiteY11" fmla="*/ 277178 h 384809"/>
                    <a:gd name="connsiteX12" fmla="*/ 495300 w 820102"/>
                    <a:gd name="connsiteY12" fmla="*/ 247650 h 384809"/>
                    <a:gd name="connsiteX13" fmla="*/ 815340 w 820102"/>
                    <a:gd name="connsiteY13" fmla="*/ 311468 h 384809"/>
                    <a:gd name="connsiteX14" fmla="*/ 819150 w 820102"/>
                    <a:gd name="connsiteY14" fmla="*/ 302895 h 384809"/>
                    <a:gd name="connsiteX15" fmla="*/ 600075 w 820102"/>
                    <a:gd name="connsiteY15" fmla="*/ 247650 h 384809"/>
                    <a:gd name="connsiteX16" fmla="*/ 639128 w 820102"/>
                    <a:gd name="connsiteY16" fmla="*/ 216218 h 384809"/>
                    <a:gd name="connsiteX17" fmla="*/ 639128 w 820102"/>
                    <a:gd name="connsiteY17" fmla="*/ 206693 h 384809"/>
                    <a:gd name="connsiteX18" fmla="*/ 816293 w 820102"/>
                    <a:gd name="connsiteY18" fmla="*/ 255270 h 384809"/>
                    <a:gd name="connsiteX19" fmla="*/ 820103 w 820102"/>
                    <a:gd name="connsiteY19" fmla="*/ 246697 h 384809"/>
                    <a:gd name="connsiteX20" fmla="*/ 639128 w 820102"/>
                    <a:gd name="connsiteY20" fmla="*/ 197168 h 384809"/>
                    <a:gd name="connsiteX21" fmla="*/ 639128 w 820102"/>
                    <a:gd name="connsiteY21" fmla="*/ 149543 h 384809"/>
                    <a:gd name="connsiteX22" fmla="*/ 816293 w 820102"/>
                    <a:gd name="connsiteY22" fmla="*/ 198120 h 384809"/>
                    <a:gd name="connsiteX23" fmla="*/ 820103 w 820102"/>
                    <a:gd name="connsiteY23" fmla="*/ 189547 h 384809"/>
                    <a:gd name="connsiteX24" fmla="*/ 639128 w 820102"/>
                    <a:gd name="connsiteY24" fmla="*/ 140018 h 384809"/>
                    <a:gd name="connsiteX25" fmla="*/ 639128 w 820102"/>
                    <a:gd name="connsiteY25" fmla="*/ 92393 h 384809"/>
                    <a:gd name="connsiteX26" fmla="*/ 816293 w 820102"/>
                    <a:gd name="connsiteY26" fmla="*/ 140970 h 384809"/>
                    <a:gd name="connsiteX27" fmla="*/ 820103 w 820102"/>
                    <a:gd name="connsiteY27" fmla="*/ 132397 h 384809"/>
                    <a:gd name="connsiteX28" fmla="*/ 639128 w 820102"/>
                    <a:gd name="connsiteY28" fmla="*/ 82868 h 384809"/>
                    <a:gd name="connsiteX29" fmla="*/ 639128 w 820102"/>
                    <a:gd name="connsiteY29" fmla="*/ 11430 h 384809"/>
                    <a:gd name="connsiteX30" fmla="*/ 627698 w 820102"/>
                    <a:gd name="connsiteY30" fmla="*/ 0 h 384809"/>
                    <a:gd name="connsiteX31" fmla="*/ 616268 w 820102"/>
                    <a:gd name="connsiteY31" fmla="*/ 11430 h 384809"/>
                    <a:gd name="connsiteX32" fmla="*/ 616268 w 820102"/>
                    <a:gd name="connsiteY32" fmla="*/ 79057 h 384809"/>
                    <a:gd name="connsiteX33" fmla="*/ 425768 w 820102"/>
                    <a:gd name="connsiteY33" fmla="*/ 64770 h 384809"/>
                    <a:gd name="connsiteX34" fmla="*/ 318135 w 820102"/>
                    <a:gd name="connsiteY34" fmla="*/ 69532 h 384809"/>
                    <a:gd name="connsiteX35" fmla="*/ 318135 w 820102"/>
                    <a:gd name="connsiteY35" fmla="*/ 3810 h 384809"/>
                    <a:gd name="connsiteX36" fmla="*/ 137160 w 820102"/>
                    <a:gd name="connsiteY36" fmla="*/ 45720 h 384809"/>
                    <a:gd name="connsiteX37" fmla="*/ 137160 w 820102"/>
                    <a:gd name="connsiteY37" fmla="*/ 97155 h 384809"/>
                    <a:gd name="connsiteX38" fmla="*/ 952 w 820102"/>
                    <a:gd name="connsiteY38" fmla="*/ 145733 h 384809"/>
                    <a:gd name="connsiteX39" fmla="*/ 4763 w 820102"/>
                    <a:gd name="connsiteY39" fmla="*/ 154305 h 384809"/>
                    <a:gd name="connsiteX40" fmla="*/ 137160 w 820102"/>
                    <a:gd name="connsiteY40" fmla="*/ 106680 h 384809"/>
                    <a:gd name="connsiteX41" fmla="*/ 137160 w 820102"/>
                    <a:gd name="connsiteY41" fmla="*/ 154305 h 384809"/>
                    <a:gd name="connsiteX42" fmla="*/ 952 w 820102"/>
                    <a:gd name="connsiteY42" fmla="*/ 202883 h 384809"/>
                    <a:gd name="connsiteX43" fmla="*/ 4763 w 820102"/>
                    <a:gd name="connsiteY43" fmla="*/ 211455 h 384809"/>
                    <a:gd name="connsiteX44" fmla="*/ 137160 w 820102"/>
                    <a:gd name="connsiteY44" fmla="*/ 163830 h 384809"/>
                    <a:gd name="connsiteX45" fmla="*/ 137160 w 820102"/>
                    <a:gd name="connsiteY45" fmla="*/ 192405 h 384809"/>
                    <a:gd name="connsiteX46" fmla="*/ 106680 w 820102"/>
                    <a:gd name="connsiteY46" fmla="*/ 195263 h 384809"/>
                    <a:gd name="connsiteX47" fmla="*/ 75248 w 820102"/>
                    <a:gd name="connsiteY47" fmla="*/ 229552 h 384809"/>
                    <a:gd name="connsiteX48" fmla="*/ 952 w 820102"/>
                    <a:gd name="connsiteY48" fmla="*/ 260033 h 384809"/>
                    <a:gd name="connsiteX49" fmla="*/ 4763 w 820102"/>
                    <a:gd name="connsiteY49" fmla="*/ 268605 h 384809"/>
                    <a:gd name="connsiteX50" fmla="*/ 76200 w 820102"/>
                    <a:gd name="connsiteY50" fmla="*/ 239077 h 384809"/>
                    <a:gd name="connsiteX51" fmla="*/ 125730 w 820102"/>
                    <a:gd name="connsiteY51" fmla="*/ 249555 h 384809"/>
                    <a:gd name="connsiteX52" fmla="*/ 157162 w 820102"/>
                    <a:gd name="connsiteY52" fmla="*/ 217170 h 384809"/>
                    <a:gd name="connsiteX53" fmla="*/ 236220 w 820102"/>
                    <a:gd name="connsiteY53" fmla="*/ 202883 h 384809"/>
                    <a:gd name="connsiteX54" fmla="*/ 237173 w 820102"/>
                    <a:gd name="connsiteY54" fmla="*/ 206693 h 384809"/>
                    <a:gd name="connsiteX55" fmla="*/ 287655 w 820102"/>
                    <a:gd name="connsiteY55" fmla="*/ 219075 h 384809"/>
                    <a:gd name="connsiteX56" fmla="*/ 317182 w 820102"/>
                    <a:gd name="connsiteY56" fmla="*/ 195263 h 384809"/>
                    <a:gd name="connsiteX57" fmla="*/ 416243 w 820102"/>
                    <a:gd name="connsiteY57" fmla="*/ 190500 h 384809"/>
                    <a:gd name="connsiteX58" fmla="*/ 416243 w 820102"/>
                    <a:gd name="connsiteY58" fmla="*/ 238125 h 384809"/>
                    <a:gd name="connsiteX59" fmla="*/ 952 w 820102"/>
                    <a:gd name="connsiteY59" fmla="*/ 319088 h 384809"/>
                    <a:gd name="connsiteX60" fmla="*/ 4763 w 820102"/>
                    <a:gd name="connsiteY60" fmla="*/ 327660 h 384809"/>
                    <a:gd name="connsiteX61" fmla="*/ 415290 w 820102"/>
                    <a:gd name="connsiteY61" fmla="*/ 247650 h 384809"/>
                    <a:gd name="connsiteX62" fmla="*/ 415290 w 820102"/>
                    <a:gd name="connsiteY62" fmla="*/ 295275 h 384809"/>
                    <a:gd name="connsiteX63" fmla="*/ 0 w 820102"/>
                    <a:gd name="connsiteY63" fmla="*/ 376237 h 384809"/>
                    <a:gd name="connsiteX64" fmla="*/ 3810 w 820102"/>
                    <a:gd name="connsiteY64" fmla="*/ 384810 h 384809"/>
                    <a:gd name="connsiteX65" fmla="*/ 389573 w 820102"/>
                    <a:gd name="connsiteY65" fmla="*/ 303847 h 384809"/>
                    <a:gd name="connsiteX66" fmla="*/ 389573 w 820102"/>
                    <a:gd name="connsiteY66" fmla="*/ 303847 h 384809"/>
                    <a:gd name="connsiteX67" fmla="*/ 425768 w 820102"/>
                    <a:gd name="connsiteY67" fmla="*/ 74295 h 384809"/>
                    <a:gd name="connsiteX68" fmla="*/ 615315 w 820102"/>
                    <a:gd name="connsiteY68" fmla="*/ 87630 h 384809"/>
                    <a:gd name="connsiteX69" fmla="*/ 615315 w 820102"/>
                    <a:gd name="connsiteY69" fmla="*/ 135255 h 384809"/>
                    <a:gd name="connsiteX70" fmla="*/ 435293 w 820102"/>
                    <a:gd name="connsiteY70" fmla="*/ 121920 h 384809"/>
                    <a:gd name="connsiteX71" fmla="*/ 426720 w 820102"/>
                    <a:gd name="connsiteY71" fmla="*/ 118110 h 384809"/>
                    <a:gd name="connsiteX72" fmla="*/ 418148 w 820102"/>
                    <a:gd name="connsiteY72" fmla="*/ 121920 h 384809"/>
                    <a:gd name="connsiteX73" fmla="*/ 318135 w 820102"/>
                    <a:gd name="connsiteY73" fmla="*/ 125730 h 384809"/>
                    <a:gd name="connsiteX74" fmla="*/ 318135 w 820102"/>
                    <a:gd name="connsiteY74" fmla="*/ 78105 h 384809"/>
                    <a:gd name="connsiteX75" fmla="*/ 425768 w 820102"/>
                    <a:gd name="connsiteY75" fmla="*/ 74295 h 384809"/>
                    <a:gd name="connsiteX76" fmla="*/ 157162 w 820102"/>
                    <a:gd name="connsiteY76" fmla="*/ 69532 h 384809"/>
                    <a:gd name="connsiteX77" fmla="*/ 298132 w 820102"/>
                    <a:gd name="connsiteY77" fmla="*/ 36195 h 384809"/>
                    <a:gd name="connsiteX78" fmla="*/ 298132 w 820102"/>
                    <a:gd name="connsiteY78" fmla="*/ 70485 h 384809"/>
                    <a:gd name="connsiteX79" fmla="*/ 157162 w 820102"/>
                    <a:gd name="connsiteY79" fmla="*/ 92393 h 384809"/>
                    <a:gd name="connsiteX80" fmla="*/ 157162 w 820102"/>
                    <a:gd name="connsiteY80" fmla="*/ 69532 h 384809"/>
                    <a:gd name="connsiteX81" fmla="*/ 157162 w 820102"/>
                    <a:gd name="connsiteY81" fmla="*/ 102870 h 384809"/>
                    <a:gd name="connsiteX82" fmla="*/ 298132 w 820102"/>
                    <a:gd name="connsiteY82" fmla="*/ 80963 h 384809"/>
                    <a:gd name="connsiteX83" fmla="*/ 298132 w 820102"/>
                    <a:gd name="connsiteY83" fmla="*/ 128588 h 384809"/>
                    <a:gd name="connsiteX84" fmla="*/ 157162 w 820102"/>
                    <a:gd name="connsiteY84" fmla="*/ 150495 h 384809"/>
                    <a:gd name="connsiteX85" fmla="*/ 157162 w 820102"/>
                    <a:gd name="connsiteY85" fmla="*/ 102870 h 384809"/>
                    <a:gd name="connsiteX86" fmla="*/ 157162 w 820102"/>
                    <a:gd name="connsiteY86" fmla="*/ 160020 h 384809"/>
                    <a:gd name="connsiteX87" fmla="*/ 298132 w 820102"/>
                    <a:gd name="connsiteY87" fmla="*/ 138113 h 384809"/>
                    <a:gd name="connsiteX88" fmla="*/ 298132 w 820102"/>
                    <a:gd name="connsiteY88" fmla="*/ 161925 h 384809"/>
                    <a:gd name="connsiteX89" fmla="*/ 267653 w 820102"/>
                    <a:gd name="connsiteY89" fmla="*/ 164783 h 384809"/>
                    <a:gd name="connsiteX90" fmla="*/ 237173 w 820102"/>
                    <a:gd name="connsiteY90" fmla="*/ 193358 h 384809"/>
                    <a:gd name="connsiteX91" fmla="*/ 158115 w 820102"/>
                    <a:gd name="connsiteY91" fmla="*/ 207645 h 384809"/>
                    <a:gd name="connsiteX92" fmla="*/ 157162 w 820102"/>
                    <a:gd name="connsiteY92" fmla="*/ 160020 h 384809"/>
                    <a:gd name="connsiteX93" fmla="*/ 319088 w 820102"/>
                    <a:gd name="connsiteY93" fmla="*/ 183833 h 384809"/>
                    <a:gd name="connsiteX94" fmla="*/ 319088 w 820102"/>
                    <a:gd name="connsiteY94" fmla="*/ 136208 h 384809"/>
                    <a:gd name="connsiteX95" fmla="*/ 416243 w 820102"/>
                    <a:gd name="connsiteY95" fmla="*/ 131445 h 384809"/>
                    <a:gd name="connsiteX96" fmla="*/ 416243 w 820102"/>
                    <a:gd name="connsiteY96" fmla="*/ 179070 h 384809"/>
                    <a:gd name="connsiteX97" fmla="*/ 319088 w 820102"/>
                    <a:gd name="connsiteY97" fmla="*/ 183833 h 384809"/>
                    <a:gd name="connsiteX98" fmla="*/ 438150 w 820102"/>
                    <a:gd name="connsiteY98" fmla="*/ 236220 h 384809"/>
                    <a:gd name="connsiteX99" fmla="*/ 438150 w 820102"/>
                    <a:gd name="connsiteY99" fmla="*/ 213360 h 384809"/>
                    <a:gd name="connsiteX100" fmla="*/ 443865 w 820102"/>
                    <a:gd name="connsiteY100" fmla="*/ 217170 h 384809"/>
                    <a:gd name="connsiteX101" fmla="*/ 462915 w 820102"/>
                    <a:gd name="connsiteY101" fmla="*/ 236220 h 384809"/>
                    <a:gd name="connsiteX102" fmla="*/ 438150 w 820102"/>
                    <a:gd name="connsiteY102" fmla="*/ 236220 h 384809"/>
                    <a:gd name="connsiteX103" fmla="*/ 548640 w 820102"/>
                    <a:gd name="connsiteY103" fmla="*/ 232410 h 384809"/>
                    <a:gd name="connsiteX104" fmla="*/ 556260 w 820102"/>
                    <a:gd name="connsiteY104" fmla="*/ 242888 h 384809"/>
                    <a:gd name="connsiteX105" fmla="*/ 495300 w 820102"/>
                    <a:gd name="connsiteY105" fmla="*/ 238125 h 384809"/>
                    <a:gd name="connsiteX106" fmla="*/ 482918 w 820102"/>
                    <a:gd name="connsiteY106" fmla="*/ 189547 h 384809"/>
                    <a:gd name="connsiteX107" fmla="*/ 564833 w 820102"/>
                    <a:gd name="connsiteY107" fmla="*/ 195263 h 384809"/>
                    <a:gd name="connsiteX108" fmla="*/ 548640 w 820102"/>
                    <a:gd name="connsiteY108" fmla="*/ 232410 h 384809"/>
                    <a:gd name="connsiteX109" fmla="*/ 548640 w 820102"/>
                    <a:gd name="connsiteY109" fmla="*/ 232410 h 384809"/>
                    <a:gd name="connsiteX110" fmla="*/ 615315 w 820102"/>
                    <a:gd name="connsiteY110" fmla="*/ 182880 h 384809"/>
                    <a:gd name="connsiteX111" fmla="*/ 579120 w 820102"/>
                    <a:gd name="connsiteY111" fmla="*/ 187643 h 384809"/>
                    <a:gd name="connsiteX112" fmla="*/ 477203 w 820102"/>
                    <a:gd name="connsiteY112" fmla="*/ 180022 h 384809"/>
                    <a:gd name="connsiteX113" fmla="*/ 451485 w 820102"/>
                    <a:gd name="connsiteY113" fmla="*/ 153352 h 384809"/>
                    <a:gd name="connsiteX114" fmla="*/ 438150 w 820102"/>
                    <a:gd name="connsiteY114" fmla="*/ 139065 h 384809"/>
                    <a:gd name="connsiteX115" fmla="*/ 438150 w 820102"/>
                    <a:gd name="connsiteY115" fmla="*/ 131445 h 384809"/>
                    <a:gd name="connsiteX116" fmla="*/ 615315 w 820102"/>
                    <a:gd name="connsiteY116" fmla="*/ 144780 h 384809"/>
                    <a:gd name="connsiteX117" fmla="*/ 615315 w 820102"/>
                    <a:gd name="connsiteY117" fmla="*/ 182880 h 384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</a:cxnLst>
                  <a:rect l="l" t="t" r="r" b="b"/>
                  <a:pathLst>
                    <a:path w="820102" h="384809">
                      <a:moveTo>
                        <a:pt x="389573" y="303847"/>
                      </a:moveTo>
                      <a:lnTo>
                        <a:pt x="382905" y="305753"/>
                      </a:lnTo>
                      <a:cubicBezTo>
                        <a:pt x="358140" y="314325"/>
                        <a:pt x="342900" y="335280"/>
                        <a:pt x="348615" y="351472"/>
                      </a:cubicBezTo>
                      <a:cubicBezTo>
                        <a:pt x="354330" y="367665"/>
                        <a:pt x="380048" y="374333"/>
                        <a:pt x="404813" y="364808"/>
                      </a:cubicBezTo>
                      <a:cubicBezTo>
                        <a:pt x="420053" y="360045"/>
                        <a:pt x="432435" y="348615"/>
                        <a:pt x="439103" y="334328"/>
                      </a:cubicBezTo>
                      <a:lnTo>
                        <a:pt x="439103" y="302895"/>
                      </a:lnTo>
                      <a:cubicBezTo>
                        <a:pt x="581978" y="303847"/>
                        <a:pt x="718185" y="327660"/>
                        <a:pt x="816293" y="368618"/>
                      </a:cubicBezTo>
                      <a:lnTo>
                        <a:pt x="820103" y="360045"/>
                      </a:lnTo>
                      <a:cubicBezTo>
                        <a:pt x="720090" y="318135"/>
                        <a:pt x="584835" y="295275"/>
                        <a:pt x="439103" y="293370"/>
                      </a:cubicBezTo>
                      <a:lnTo>
                        <a:pt x="439103" y="245745"/>
                      </a:lnTo>
                      <a:cubicBezTo>
                        <a:pt x="448628" y="245745"/>
                        <a:pt x="458153" y="245745"/>
                        <a:pt x="467678" y="246697"/>
                      </a:cubicBezTo>
                      <a:cubicBezTo>
                        <a:pt x="472440" y="262890"/>
                        <a:pt x="468630" y="277178"/>
                        <a:pt x="480060" y="277178"/>
                      </a:cubicBezTo>
                      <a:cubicBezTo>
                        <a:pt x="488632" y="277178"/>
                        <a:pt x="494348" y="264795"/>
                        <a:pt x="495300" y="247650"/>
                      </a:cubicBezTo>
                      <a:cubicBezTo>
                        <a:pt x="617220" y="254318"/>
                        <a:pt x="730568" y="276225"/>
                        <a:pt x="815340" y="311468"/>
                      </a:cubicBezTo>
                      <a:lnTo>
                        <a:pt x="819150" y="302895"/>
                      </a:lnTo>
                      <a:cubicBezTo>
                        <a:pt x="748665" y="275272"/>
                        <a:pt x="675323" y="256222"/>
                        <a:pt x="600075" y="247650"/>
                      </a:cubicBezTo>
                      <a:cubicBezTo>
                        <a:pt x="617220" y="243840"/>
                        <a:pt x="631508" y="232410"/>
                        <a:pt x="639128" y="216218"/>
                      </a:cubicBezTo>
                      <a:lnTo>
                        <a:pt x="639128" y="206693"/>
                      </a:lnTo>
                      <a:cubicBezTo>
                        <a:pt x="700088" y="216218"/>
                        <a:pt x="759143" y="232410"/>
                        <a:pt x="816293" y="255270"/>
                      </a:cubicBezTo>
                      <a:lnTo>
                        <a:pt x="820103" y="246697"/>
                      </a:lnTo>
                      <a:cubicBezTo>
                        <a:pt x="762000" y="223838"/>
                        <a:pt x="701040" y="206693"/>
                        <a:pt x="639128" y="197168"/>
                      </a:cubicBezTo>
                      <a:lnTo>
                        <a:pt x="639128" y="149543"/>
                      </a:lnTo>
                      <a:cubicBezTo>
                        <a:pt x="700088" y="159068"/>
                        <a:pt x="759143" y="175260"/>
                        <a:pt x="816293" y="198120"/>
                      </a:cubicBezTo>
                      <a:lnTo>
                        <a:pt x="820103" y="189547"/>
                      </a:lnTo>
                      <a:cubicBezTo>
                        <a:pt x="762000" y="166688"/>
                        <a:pt x="701040" y="149543"/>
                        <a:pt x="639128" y="140018"/>
                      </a:cubicBezTo>
                      <a:lnTo>
                        <a:pt x="639128" y="92393"/>
                      </a:lnTo>
                      <a:cubicBezTo>
                        <a:pt x="700088" y="101918"/>
                        <a:pt x="759143" y="118110"/>
                        <a:pt x="816293" y="140970"/>
                      </a:cubicBezTo>
                      <a:lnTo>
                        <a:pt x="820103" y="132397"/>
                      </a:lnTo>
                      <a:cubicBezTo>
                        <a:pt x="762000" y="109538"/>
                        <a:pt x="701040" y="92393"/>
                        <a:pt x="639128" y="82868"/>
                      </a:cubicBezTo>
                      <a:lnTo>
                        <a:pt x="639128" y="11430"/>
                      </a:lnTo>
                      <a:cubicBezTo>
                        <a:pt x="639128" y="4763"/>
                        <a:pt x="634365" y="0"/>
                        <a:pt x="627698" y="0"/>
                      </a:cubicBezTo>
                      <a:cubicBezTo>
                        <a:pt x="621030" y="0"/>
                        <a:pt x="616268" y="4763"/>
                        <a:pt x="616268" y="11430"/>
                      </a:cubicBezTo>
                      <a:lnTo>
                        <a:pt x="616268" y="79057"/>
                      </a:lnTo>
                      <a:cubicBezTo>
                        <a:pt x="552450" y="69532"/>
                        <a:pt x="489585" y="64770"/>
                        <a:pt x="425768" y="64770"/>
                      </a:cubicBezTo>
                      <a:cubicBezTo>
                        <a:pt x="389573" y="64770"/>
                        <a:pt x="353378" y="66675"/>
                        <a:pt x="318135" y="69532"/>
                      </a:cubicBezTo>
                      <a:lnTo>
                        <a:pt x="318135" y="3810"/>
                      </a:lnTo>
                      <a:lnTo>
                        <a:pt x="137160" y="45720"/>
                      </a:lnTo>
                      <a:lnTo>
                        <a:pt x="137160" y="97155"/>
                      </a:lnTo>
                      <a:cubicBezTo>
                        <a:pt x="90488" y="108585"/>
                        <a:pt x="44768" y="124777"/>
                        <a:pt x="952" y="145733"/>
                      </a:cubicBezTo>
                      <a:lnTo>
                        <a:pt x="4763" y="154305"/>
                      </a:lnTo>
                      <a:cubicBezTo>
                        <a:pt x="46672" y="133350"/>
                        <a:pt x="91440" y="118110"/>
                        <a:pt x="137160" y="106680"/>
                      </a:cubicBezTo>
                      <a:lnTo>
                        <a:pt x="137160" y="154305"/>
                      </a:lnTo>
                      <a:cubicBezTo>
                        <a:pt x="90488" y="165735"/>
                        <a:pt x="44768" y="181927"/>
                        <a:pt x="952" y="202883"/>
                      </a:cubicBezTo>
                      <a:lnTo>
                        <a:pt x="4763" y="211455"/>
                      </a:lnTo>
                      <a:cubicBezTo>
                        <a:pt x="46672" y="190500"/>
                        <a:pt x="91440" y="175260"/>
                        <a:pt x="137160" y="163830"/>
                      </a:cubicBezTo>
                      <a:lnTo>
                        <a:pt x="137160" y="192405"/>
                      </a:lnTo>
                      <a:cubicBezTo>
                        <a:pt x="126683" y="190500"/>
                        <a:pt x="116205" y="191452"/>
                        <a:pt x="106680" y="195263"/>
                      </a:cubicBezTo>
                      <a:cubicBezTo>
                        <a:pt x="87630" y="201930"/>
                        <a:pt x="75248" y="216218"/>
                        <a:pt x="75248" y="229552"/>
                      </a:cubicBezTo>
                      <a:cubicBezTo>
                        <a:pt x="49530" y="238125"/>
                        <a:pt x="25717" y="247650"/>
                        <a:pt x="952" y="260033"/>
                      </a:cubicBezTo>
                      <a:lnTo>
                        <a:pt x="4763" y="268605"/>
                      </a:lnTo>
                      <a:cubicBezTo>
                        <a:pt x="27622" y="257175"/>
                        <a:pt x="52388" y="247650"/>
                        <a:pt x="76200" y="239077"/>
                      </a:cubicBezTo>
                      <a:cubicBezTo>
                        <a:pt x="82868" y="252413"/>
                        <a:pt x="103823" y="257175"/>
                        <a:pt x="125730" y="249555"/>
                      </a:cubicBezTo>
                      <a:cubicBezTo>
                        <a:pt x="143828" y="242888"/>
                        <a:pt x="156210" y="229552"/>
                        <a:pt x="157162" y="217170"/>
                      </a:cubicBezTo>
                      <a:cubicBezTo>
                        <a:pt x="182880" y="211455"/>
                        <a:pt x="208598" y="206693"/>
                        <a:pt x="236220" y="202883"/>
                      </a:cubicBezTo>
                      <a:cubicBezTo>
                        <a:pt x="236220" y="203835"/>
                        <a:pt x="236220" y="204788"/>
                        <a:pt x="237173" y="206693"/>
                      </a:cubicBezTo>
                      <a:cubicBezTo>
                        <a:pt x="242887" y="221933"/>
                        <a:pt x="264795" y="226695"/>
                        <a:pt x="287655" y="219075"/>
                      </a:cubicBezTo>
                      <a:cubicBezTo>
                        <a:pt x="300038" y="215265"/>
                        <a:pt x="310515" y="206693"/>
                        <a:pt x="317182" y="195263"/>
                      </a:cubicBezTo>
                      <a:cubicBezTo>
                        <a:pt x="349568" y="192405"/>
                        <a:pt x="382905" y="191452"/>
                        <a:pt x="416243" y="190500"/>
                      </a:cubicBezTo>
                      <a:lnTo>
                        <a:pt x="416243" y="238125"/>
                      </a:lnTo>
                      <a:cubicBezTo>
                        <a:pt x="253365" y="239077"/>
                        <a:pt x="101918" y="268605"/>
                        <a:pt x="952" y="319088"/>
                      </a:cubicBezTo>
                      <a:lnTo>
                        <a:pt x="4763" y="327660"/>
                      </a:lnTo>
                      <a:cubicBezTo>
                        <a:pt x="104775" y="278130"/>
                        <a:pt x="254318" y="248602"/>
                        <a:pt x="415290" y="247650"/>
                      </a:cubicBezTo>
                      <a:lnTo>
                        <a:pt x="415290" y="295275"/>
                      </a:lnTo>
                      <a:cubicBezTo>
                        <a:pt x="252412" y="296228"/>
                        <a:pt x="100965" y="325755"/>
                        <a:pt x="0" y="376237"/>
                      </a:cubicBezTo>
                      <a:lnTo>
                        <a:pt x="3810" y="384810"/>
                      </a:lnTo>
                      <a:cubicBezTo>
                        <a:pt x="99060" y="335280"/>
                        <a:pt x="238125" y="306705"/>
                        <a:pt x="389573" y="303847"/>
                      </a:cubicBezTo>
                      <a:lnTo>
                        <a:pt x="389573" y="303847"/>
                      </a:lnTo>
                      <a:close/>
                      <a:moveTo>
                        <a:pt x="425768" y="74295"/>
                      </a:moveTo>
                      <a:cubicBezTo>
                        <a:pt x="489585" y="74295"/>
                        <a:pt x="552450" y="79057"/>
                        <a:pt x="615315" y="87630"/>
                      </a:cubicBezTo>
                      <a:lnTo>
                        <a:pt x="615315" y="135255"/>
                      </a:lnTo>
                      <a:cubicBezTo>
                        <a:pt x="556260" y="126682"/>
                        <a:pt x="495300" y="121920"/>
                        <a:pt x="435293" y="121920"/>
                      </a:cubicBezTo>
                      <a:cubicBezTo>
                        <a:pt x="433388" y="120015"/>
                        <a:pt x="430530" y="118110"/>
                        <a:pt x="426720" y="118110"/>
                      </a:cubicBezTo>
                      <a:cubicBezTo>
                        <a:pt x="423863" y="118110"/>
                        <a:pt x="421005" y="119063"/>
                        <a:pt x="418148" y="121920"/>
                      </a:cubicBezTo>
                      <a:cubicBezTo>
                        <a:pt x="383857" y="121920"/>
                        <a:pt x="350520" y="123825"/>
                        <a:pt x="318135" y="125730"/>
                      </a:cubicBezTo>
                      <a:lnTo>
                        <a:pt x="318135" y="78105"/>
                      </a:lnTo>
                      <a:cubicBezTo>
                        <a:pt x="353378" y="76200"/>
                        <a:pt x="389573" y="74295"/>
                        <a:pt x="425768" y="74295"/>
                      </a:cubicBezTo>
                      <a:close/>
                      <a:moveTo>
                        <a:pt x="157162" y="69532"/>
                      </a:moveTo>
                      <a:lnTo>
                        <a:pt x="298132" y="36195"/>
                      </a:lnTo>
                      <a:lnTo>
                        <a:pt x="298132" y="70485"/>
                      </a:lnTo>
                      <a:cubicBezTo>
                        <a:pt x="250508" y="75247"/>
                        <a:pt x="203835" y="81915"/>
                        <a:pt x="157162" y="92393"/>
                      </a:cubicBezTo>
                      <a:lnTo>
                        <a:pt x="157162" y="69532"/>
                      </a:lnTo>
                      <a:close/>
                      <a:moveTo>
                        <a:pt x="157162" y="102870"/>
                      </a:moveTo>
                      <a:cubicBezTo>
                        <a:pt x="203835" y="92393"/>
                        <a:pt x="250508" y="84772"/>
                        <a:pt x="298132" y="80963"/>
                      </a:cubicBezTo>
                      <a:lnTo>
                        <a:pt x="298132" y="128588"/>
                      </a:lnTo>
                      <a:cubicBezTo>
                        <a:pt x="250508" y="133350"/>
                        <a:pt x="203835" y="140018"/>
                        <a:pt x="157162" y="150495"/>
                      </a:cubicBezTo>
                      <a:lnTo>
                        <a:pt x="157162" y="102870"/>
                      </a:lnTo>
                      <a:close/>
                      <a:moveTo>
                        <a:pt x="157162" y="160020"/>
                      </a:moveTo>
                      <a:cubicBezTo>
                        <a:pt x="203835" y="149543"/>
                        <a:pt x="250508" y="141922"/>
                        <a:pt x="298132" y="138113"/>
                      </a:cubicBezTo>
                      <a:lnTo>
                        <a:pt x="298132" y="161925"/>
                      </a:lnTo>
                      <a:cubicBezTo>
                        <a:pt x="287655" y="160020"/>
                        <a:pt x="277178" y="160972"/>
                        <a:pt x="267653" y="164783"/>
                      </a:cubicBezTo>
                      <a:cubicBezTo>
                        <a:pt x="253365" y="168593"/>
                        <a:pt x="241935" y="180022"/>
                        <a:pt x="237173" y="193358"/>
                      </a:cubicBezTo>
                      <a:cubicBezTo>
                        <a:pt x="209550" y="197168"/>
                        <a:pt x="183833" y="201930"/>
                        <a:pt x="158115" y="207645"/>
                      </a:cubicBezTo>
                      <a:lnTo>
                        <a:pt x="157162" y="160020"/>
                      </a:lnTo>
                      <a:close/>
                      <a:moveTo>
                        <a:pt x="319088" y="183833"/>
                      </a:moveTo>
                      <a:lnTo>
                        <a:pt x="319088" y="136208"/>
                      </a:lnTo>
                      <a:cubicBezTo>
                        <a:pt x="350520" y="133350"/>
                        <a:pt x="382905" y="131445"/>
                        <a:pt x="416243" y="131445"/>
                      </a:cubicBezTo>
                      <a:lnTo>
                        <a:pt x="416243" y="179070"/>
                      </a:lnTo>
                      <a:cubicBezTo>
                        <a:pt x="382905" y="179070"/>
                        <a:pt x="350520" y="180975"/>
                        <a:pt x="319088" y="183833"/>
                      </a:cubicBezTo>
                      <a:close/>
                      <a:moveTo>
                        <a:pt x="438150" y="236220"/>
                      </a:moveTo>
                      <a:lnTo>
                        <a:pt x="438150" y="213360"/>
                      </a:lnTo>
                      <a:cubicBezTo>
                        <a:pt x="440055" y="215265"/>
                        <a:pt x="441960" y="216218"/>
                        <a:pt x="443865" y="217170"/>
                      </a:cubicBezTo>
                      <a:cubicBezTo>
                        <a:pt x="451485" y="221933"/>
                        <a:pt x="458153" y="228600"/>
                        <a:pt x="462915" y="236220"/>
                      </a:cubicBezTo>
                      <a:lnTo>
                        <a:pt x="438150" y="236220"/>
                      </a:lnTo>
                      <a:close/>
                      <a:moveTo>
                        <a:pt x="548640" y="232410"/>
                      </a:moveTo>
                      <a:cubicBezTo>
                        <a:pt x="550545" y="236220"/>
                        <a:pt x="552450" y="240030"/>
                        <a:pt x="556260" y="242888"/>
                      </a:cubicBezTo>
                      <a:cubicBezTo>
                        <a:pt x="536258" y="240983"/>
                        <a:pt x="516255" y="239077"/>
                        <a:pt x="495300" y="238125"/>
                      </a:cubicBezTo>
                      <a:cubicBezTo>
                        <a:pt x="494348" y="220980"/>
                        <a:pt x="490538" y="204788"/>
                        <a:pt x="482918" y="189547"/>
                      </a:cubicBezTo>
                      <a:cubicBezTo>
                        <a:pt x="510540" y="190500"/>
                        <a:pt x="538163" y="192405"/>
                        <a:pt x="564833" y="195263"/>
                      </a:cubicBezTo>
                      <a:cubicBezTo>
                        <a:pt x="551498" y="205740"/>
                        <a:pt x="544830" y="220027"/>
                        <a:pt x="548640" y="232410"/>
                      </a:cubicBezTo>
                      <a:lnTo>
                        <a:pt x="548640" y="232410"/>
                      </a:lnTo>
                      <a:close/>
                      <a:moveTo>
                        <a:pt x="615315" y="182880"/>
                      </a:moveTo>
                      <a:cubicBezTo>
                        <a:pt x="602933" y="180975"/>
                        <a:pt x="590550" y="182880"/>
                        <a:pt x="579120" y="187643"/>
                      </a:cubicBezTo>
                      <a:cubicBezTo>
                        <a:pt x="545783" y="183833"/>
                        <a:pt x="512445" y="180975"/>
                        <a:pt x="477203" y="180022"/>
                      </a:cubicBezTo>
                      <a:cubicBezTo>
                        <a:pt x="470535" y="169545"/>
                        <a:pt x="461963" y="160020"/>
                        <a:pt x="451485" y="153352"/>
                      </a:cubicBezTo>
                      <a:cubicBezTo>
                        <a:pt x="445770" y="149543"/>
                        <a:pt x="441007" y="144780"/>
                        <a:pt x="438150" y="139065"/>
                      </a:cubicBezTo>
                      <a:lnTo>
                        <a:pt x="438150" y="131445"/>
                      </a:lnTo>
                      <a:cubicBezTo>
                        <a:pt x="497205" y="131445"/>
                        <a:pt x="556260" y="136208"/>
                        <a:pt x="615315" y="144780"/>
                      </a:cubicBezTo>
                      <a:lnTo>
                        <a:pt x="615315" y="1828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</p:grpSp>
          <p:grpSp>
            <p:nvGrpSpPr>
              <p:cNvPr id="83" name="Group 82" descr="Logic smart">
                <a:extLst>
                  <a:ext uri="{FF2B5EF4-FFF2-40B4-BE49-F238E27FC236}">
                    <a16:creationId xmlns:a16="http://schemas.microsoft.com/office/drawing/2014/main" id="{FE28A24C-E5CA-99CC-D53A-6086523EB243}"/>
                  </a:ext>
                </a:extLst>
              </p:cNvPr>
              <p:cNvGrpSpPr/>
              <p:nvPr/>
            </p:nvGrpSpPr>
            <p:grpSpPr>
              <a:xfrm>
                <a:off x="5807600" y="4686436"/>
                <a:ext cx="1758694" cy="914400"/>
                <a:chOff x="5807600" y="4686436"/>
                <a:chExt cx="1758694" cy="914400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7896B81-3E0A-EA0A-465B-D4CF4DC5A7B4}"/>
                    </a:ext>
                  </a:extLst>
                </p:cNvPr>
                <p:cNvSpPr txBox="1"/>
                <p:nvPr/>
              </p:nvSpPr>
              <p:spPr>
                <a:xfrm>
                  <a:off x="6652458" y="4901625"/>
                  <a:ext cx="91383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sz="1600" dirty="0">
                      <a:latin typeface="Comic Sans MS" panose="030F0702030302020204" pitchFamily="66" charset="0"/>
                    </a:rPr>
                    <a:t>Logic smart</a:t>
                  </a:r>
                </a:p>
              </p:txBody>
            </p:sp>
            <p:pic>
              <p:nvPicPr>
                <p:cNvPr id="34" name="Graphic 33">
                  <a:extLst>
                    <a:ext uri="{FF2B5EF4-FFF2-40B4-BE49-F238E27FC236}">
                      <a16:creationId xmlns:a16="http://schemas.microsoft.com/office/drawing/2014/main" id="{A8957B39-79E6-433D-FB51-DC02613063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7600" y="4686436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84" name="Group 83" descr="Self smart">
                <a:extLst>
                  <a:ext uri="{FF2B5EF4-FFF2-40B4-BE49-F238E27FC236}">
                    <a16:creationId xmlns:a16="http://schemas.microsoft.com/office/drawing/2014/main" id="{13D47A1B-4586-8B6E-A9AD-A4F41B11E079}"/>
                  </a:ext>
                </a:extLst>
              </p:cNvPr>
              <p:cNvGrpSpPr/>
              <p:nvPr/>
            </p:nvGrpSpPr>
            <p:grpSpPr>
              <a:xfrm>
                <a:off x="3898440" y="5325258"/>
                <a:ext cx="1868980" cy="914400"/>
                <a:chOff x="3898440" y="5325258"/>
                <a:chExt cx="1868980" cy="914400"/>
              </a:xfrm>
            </p:grpSpPr>
            <p:sp>
              <p:nvSpPr>
                <p:cNvPr id="40" name="TextBox 39" descr="Self smart">
                  <a:extLst>
                    <a:ext uri="{FF2B5EF4-FFF2-40B4-BE49-F238E27FC236}">
                      <a16:creationId xmlns:a16="http://schemas.microsoft.com/office/drawing/2014/main" id="{C48A1B24-8C2E-4CE0-2DFB-7F47ACD9F75C}"/>
                    </a:ext>
                  </a:extLst>
                </p:cNvPr>
                <p:cNvSpPr txBox="1"/>
                <p:nvPr/>
              </p:nvSpPr>
              <p:spPr>
                <a:xfrm>
                  <a:off x="4853020" y="5588690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sz="1600" dirty="0">
                      <a:latin typeface="Comic Sans MS" panose="030F0702030302020204" pitchFamily="66" charset="0"/>
                    </a:rPr>
                    <a:t>Self smart</a:t>
                  </a:r>
                </a:p>
              </p:txBody>
            </p:sp>
            <p:pic>
              <p:nvPicPr>
                <p:cNvPr id="29" name="Graphic 28">
                  <a:extLst>
                    <a:ext uri="{FF2B5EF4-FFF2-40B4-BE49-F238E27FC236}">
                      <a16:creationId xmlns:a16="http://schemas.microsoft.com/office/drawing/2014/main" id="{B8C84453-0594-1B8D-657A-952C100CDC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8440" y="5325258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85" name="Group 84" descr="Word smart">
                <a:extLst>
                  <a:ext uri="{FF2B5EF4-FFF2-40B4-BE49-F238E27FC236}">
                    <a16:creationId xmlns:a16="http://schemas.microsoft.com/office/drawing/2014/main" id="{854150D3-5C8B-AEE9-3FF5-6D84EE6DCBB1}"/>
                  </a:ext>
                </a:extLst>
              </p:cNvPr>
              <p:cNvGrpSpPr/>
              <p:nvPr/>
            </p:nvGrpSpPr>
            <p:grpSpPr>
              <a:xfrm>
                <a:off x="1225347" y="4845322"/>
                <a:ext cx="1828800" cy="914400"/>
                <a:chOff x="1225347" y="4845322"/>
                <a:chExt cx="1828800" cy="914400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CE5ECF3-AA1F-02FD-0382-364527E26CE5}"/>
                    </a:ext>
                  </a:extLst>
                </p:cNvPr>
                <p:cNvSpPr txBox="1"/>
                <p:nvPr/>
              </p:nvSpPr>
              <p:spPr>
                <a:xfrm>
                  <a:off x="1225347" y="5127022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sz="1600" dirty="0">
                      <a:latin typeface="Comic Sans MS" panose="030F0702030302020204" pitchFamily="66" charset="0"/>
                    </a:rPr>
                    <a:t>Word smart</a:t>
                  </a:r>
                </a:p>
              </p:txBody>
            </p:sp>
            <p:pic>
              <p:nvPicPr>
                <p:cNvPr id="36" name="Graphic 35">
                  <a:extLst>
                    <a:ext uri="{FF2B5EF4-FFF2-40B4-BE49-F238E27FC236}">
                      <a16:creationId xmlns:a16="http://schemas.microsoft.com/office/drawing/2014/main" id="{89A7FEF0-798C-DF11-62B6-C1F663D711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39747" y="4845322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86" name="Group 85" descr="Body smart">
                <a:extLst>
                  <a:ext uri="{FF2B5EF4-FFF2-40B4-BE49-F238E27FC236}">
                    <a16:creationId xmlns:a16="http://schemas.microsoft.com/office/drawing/2014/main" id="{F6FB893B-CFC4-F64A-D7CC-B5E6FA059AEA}"/>
                  </a:ext>
                </a:extLst>
              </p:cNvPr>
              <p:cNvGrpSpPr/>
              <p:nvPr/>
            </p:nvGrpSpPr>
            <p:grpSpPr>
              <a:xfrm>
                <a:off x="963757" y="3722154"/>
                <a:ext cx="1599343" cy="914400"/>
                <a:chOff x="963757" y="3722154"/>
                <a:chExt cx="1599343" cy="914400"/>
              </a:xfrm>
            </p:grpSpPr>
            <p:sp>
              <p:nvSpPr>
                <p:cNvPr id="44" name="TextBox 43" descr="Body smart">
                  <a:extLst>
                    <a:ext uri="{FF2B5EF4-FFF2-40B4-BE49-F238E27FC236}">
                      <a16:creationId xmlns:a16="http://schemas.microsoft.com/office/drawing/2014/main" id="{1F1D57A6-C5C4-C6EC-9114-4E6695D03EEC}"/>
                    </a:ext>
                  </a:extLst>
                </p:cNvPr>
                <p:cNvSpPr txBox="1"/>
                <p:nvPr/>
              </p:nvSpPr>
              <p:spPr>
                <a:xfrm>
                  <a:off x="963757" y="3863776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sz="1600" dirty="0">
                      <a:latin typeface="Comic Sans MS" panose="030F0702030302020204" pitchFamily="66" charset="0"/>
                    </a:rPr>
                    <a:t>Body smart</a:t>
                  </a:r>
                </a:p>
              </p:txBody>
            </p:sp>
            <p:pic>
              <p:nvPicPr>
                <p:cNvPr id="21" name="Graphic 20">
                  <a:extLst>
                    <a:ext uri="{FF2B5EF4-FFF2-40B4-BE49-F238E27FC236}">
                      <a16:creationId xmlns:a16="http://schemas.microsoft.com/office/drawing/2014/main" id="{B9DF12BA-2C75-1120-EF27-926765B660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8700" y="3722154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80" name="Group 79" descr="Picture smart">
                <a:extLst>
                  <a:ext uri="{FF2B5EF4-FFF2-40B4-BE49-F238E27FC236}">
                    <a16:creationId xmlns:a16="http://schemas.microsoft.com/office/drawing/2014/main" id="{BB92488A-1A29-9D32-050D-BF4C3278FF5C}"/>
                  </a:ext>
                </a:extLst>
              </p:cNvPr>
              <p:cNvGrpSpPr/>
              <p:nvPr/>
            </p:nvGrpSpPr>
            <p:grpSpPr>
              <a:xfrm>
                <a:off x="879420" y="2316956"/>
                <a:ext cx="1834120" cy="914400"/>
                <a:chOff x="879420" y="2316956"/>
                <a:chExt cx="1834120" cy="914400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BDD1ED3-680E-29F3-81C0-2834C0107D12}"/>
                    </a:ext>
                  </a:extLst>
                </p:cNvPr>
                <p:cNvSpPr txBox="1"/>
                <p:nvPr/>
              </p:nvSpPr>
              <p:spPr>
                <a:xfrm>
                  <a:off x="879420" y="2558788"/>
                  <a:ext cx="11118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MY" sz="1600" dirty="0">
                      <a:latin typeface="Comic Sans MS" panose="030F0702030302020204" pitchFamily="66" charset="0"/>
                    </a:rPr>
                    <a:t>Picture smart</a:t>
                  </a:r>
                </a:p>
              </p:txBody>
            </p:sp>
            <p:pic>
              <p:nvPicPr>
                <p:cNvPr id="27" name="Graphic 26">
                  <a:extLst>
                    <a:ext uri="{FF2B5EF4-FFF2-40B4-BE49-F238E27FC236}">
                      <a16:creationId xmlns:a16="http://schemas.microsoft.com/office/drawing/2014/main" id="{9E426B2C-5087-D6AE-58A3-AFD6FBF9E4E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9140" y="2316956"/>
                  <a:ext cx="914400" cy="914400"/>
                </a:xfrm>
                <a:prstGeom prst="rect">
                  <a:avLst/>
                </a:prstGeom>
              </p:spPr>
            </p:pic>
          </p:grp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8346B73-3435-A653-1FBD-7C8861BA3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49632" y="2729487"/>
              <a:ext cx="2674105" cy="20711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25200-9B0B-E8B4-B2FF-F90AF93535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48600" y="6356350"/>
            <a:ext cx="8382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1CFEC-1CCA-AEF5-8A0A-466D63B4A505}"/>
              </a:ext>
            </a:extLst>
          </p:cNvPr>
          <p:cNvSpPr txBox="1"/>
          <p:nvPr/>
        </p:nvSpPr>
        <p:spPr>
          <a:xfrm>
            <a:off x="3327292" y="3561848"/>
            <a:ext cx="215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/>
              <a:t>Multiple Intelligence</a:t>
            </a:r>
          </a:p>
        </p:txBody>
      </p:sp>
    </p:spTree>
    <p:extLst>
      <p:ext uri="{BB962C8B-B14F-4D97-AF65-F5344CB8AC3E}">
        <p14:creationId xmlns:p14="http://schemas.microsoft.com/office/powerpoint/2010/main" val="45820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5"/>
          <p:cNvSpPr>
            <a:spLocks noGrp="1"/>
          </p:cNvSpPr>
          <p:nvPr>
            <p:ph type="title"/>
          </p:nvPr>
        </p:nvSpPr>
        <p:spPr>
          <a:xfrm>
            <a:off x="630936" y="499377"/>
            <a:ext cx="7879842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/>
              <a:t>Multiple Intelligences</a:t>
            </a:r>
          </a:p>
        </p:txBody>
      </p:sp>
      <p:sp>
        <p:nvSpPr>
          <p:cNvPr id="43015" name="Content Placeholder 43014">
            <a:extLst>
              <a:ext uri="{FF2B5EF4-FFF2-40B4-BE49-F238E27FC236}">
                <a16:creationId xmlns:a16="http://schemas.microsoft.com/office/drawing/2014/main" id="{E0BF6E90-59EA-4B66-BD0C-B2547910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144" y="1944624"/>
            <a:ext cx="2795778" cy="53035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000" b="1" dirty="0">
                <a:latin typeface="Arial Black" panose="020B0A04020102020204" pitchFamily="34" charset="0"/>
              </a:rPr>
              <a:t>What kind of </a:t>
            </a:r>
            <a:r>
              <a:rPr lang="en-US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SMART </a:t>
            </a:r>
            <a:r>
              <a:rPr lang="en-US" sz="4000" b="1" dirty="0">
                <a:latin typeface="Arial Black" panose="020B0A04020102020204" pitchFamily="34" charset="0"/>
              </a:rPr>
              <a:t>does </a:t>
            </a:r>
            <a:r>
              <a:rPr lang="en-US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your</a:t>
            </a:r>
            <a:r>
              <a:rPr lang="en-US" sz="4000" b="1" dirty="0">
                <a:latin typeface="Arial Black" panose="020B0A04020102020204" pitchFamily="34" charset="0"/>
              </a:rPr>
              <a:t> student possess?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7CC4CA2-7BAE-4136-8BF5-917B3B80670F}" type="slidenum">
              <a:rPr lang="en-US" alt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US" alt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758F582F-2CD1-F014-BDBF-485223368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67420" y="2408386"/>
            <a:ext cx="2499724" cy="2499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133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Parting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01" y="1364972"/>
            <a:ext cx="8229600" cy="4525963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b="1" dirty="0">
                <a:latin typeface="Arial Black" panose="020B0A04020102020204" pitchFamily="34" charset="0"/>
              </a:rPr>
              <a:t>Be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responsive</a:t>
            </a: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>
                <a:latin typeface="Arial Black" panose="020B0A04020102020204" pitchFamily="34" charset="0"/>
              </a:rPr>
              <a:t>Be</a:t>
            </a:r>
            <a:r>
              <a:rPr lang="en-US" dirty="0"/>
              <a:t> </a:t>
            </a:r>
            <a:r>
              <a:rPr lang="en-US" b="1" dirty="0">
                <a:solidFill>
                  <a:srgbClr val="00B0F0"/>
                </a:solidFill>
              </a:rPr>
              <a:t>inclusive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>
                <a:latin typeface="Arial Black" panose="020B0A04020102020204" pitchFamily="34" charset="0"/>
              </a:rPr>
              <a:t>Embrace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diversity</a:t>
            </a: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>
                <a:latin typeface="Arial Black" panose="020B0A04020102020204" pitchFamily="34" charset="0"/>
              </a:rPr>
              <a:t>Embrace</a:t>
            </a:r>
            <a:r>
              <a:rPr lang="en-US" dirty="0"/>
              <a:t> </a:t>
            </a:r>
            <a:r>
              <a:rPr lang="en-US" b="1" dirty="0">
                <a:solidFill>
                  <a:srgbClr val="FFC000"/>
                </a:solidFill>
              </a:rPr>
              <a:t>differences</a:t>
            </a: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>
                <a:latin typeface="Arial Black" panose="020B0A04020102020204" pitchFamily="34" charset="0"/>
              </a:rPr>
              <a:t>Empathize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60681"/>
              </p:ext>
            </p:extLst>
          </p:nvPr>
        </p:nvGraphicFramePr>
        <p:xfrm>
          <a:off x="114299" y="5410835"/>
          <a:ext cx="8458201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</a:rPr>
                        <a:t>THINK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REFLECT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</a:rPr>
                        <a:t>CHANGE</a:t>
                      </a:r>
                    </a:p>
                    <a:p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2938135C-E318-899D-332D-51B86B6CE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1207" y="4270131"/>
            <a:ext cx="914400" cy="914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6577280-CEA7-284B-4773-5D20A028E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6200" y="4212843"/>
            <a:ext cx="914400" cy="914400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0007CC91-9919-4DBA-A3B5-927C9EFB2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4298635"/>
            <a:ext cx="1447800" cy="914401"/>
          </a:xfrm>
          <a:prstGeom prst="wedgeRect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rgbClr val="FF0000"/>
                </a:solidFill>
                <a:latin typeface="Comic Sans MS" panose="030F0702030302020204" pitchFamily="66" charset="0"/>
              </a:rPr>
              <a:t>Change begins with 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2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571" y="851517"/>
            <a:ext cx="3928849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04738" y="384048"/>
            <a:ext cx="290779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defRPr/>
            </a:pPr>
            <a:endParaRPr lang="en-US" sz="1000" kern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Badge Question Mark with solid fill">
            <a:extLst>
              <a:ext uri="{FF2B5EF4-FFF2-40B4-BE49-F238E27FC236}">
                <a16:creationId xmlns:a16="http://schemas.microsoft.com/office/drawing/2014/main" id="{ED6A90C1-E8FB-F880-F78E-964F7A72C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8627" y="2531473"/>
            <a:ext cx="2413000" cy="2413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9902" y="6035040"/>
            <a:ext cx="41148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Aft>
                <a:spcPts val="600"/>
              </a:spcAft>
              <a:defRPr/>
            </a:pPr>
            <a:fld id="{B6F15528-21DE-4FAA-801E-634DDDAF4B2B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  <a:defRPr/>
              </a:pPr>
              <a:t>15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1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B5126-08E2-44BB-AFAB-39BD64E25A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686800" cy="70173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CIRTL INCLUDES (n.d.). Inclusive Pedagogy Framework. Retrieved July 14, 2022, from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https://cirtlincludes.net/wp-content/uploads/2018/03/Inclusive-Pedagogy-Framework.pdf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Dimock, M. (2019, January 17). Defining generations: Where Millennials end and Generation Z begins. https://www.pewresearch.org/fact-tank/2019/01/17/where-millennials-end-and-generation-z-begins/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Messiou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K., Ainscow, M.,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Echeita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G.,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Goldrick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S., Hope, M., Paes, I., Sandoval, M., Simon, C., &amp; Vitorino, T. (2016). Learning from differences: a strategy for teacher development in respect to student diversity, School Effectiveness and School Improvement, 27:1, 45-61, DOI: 10.1080/09243453.2014.966726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Paine, L. (1990). Orientations toward diversity: What do prospective teachers bring? East Lansing, MI: National Center for Research on Teacher Education.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Seng, T. O., Parsons, R. D., Hinson, S. L., &amp;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-Brown, D. (2003).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Educational Psychology: A Practitioner-Researcher Approach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Singapore: Thomson- Learning.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Annie Casey Foundation (2021, April 14). What are the core characteristics of Generation Z? https://www.aecf.org/blog/what-are-the-core-characteristics-of-generation-z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Useful websites on Inclusive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http://www.crlt.umich.edu/research-basis-inclusive-teaching</a:t>
            </a:r>
            <a:endParaRPr lang="en-US" dirty="0"/>
          </a:p>
          <a:p>
            <a:r>
              <a:rPr lang="en-US" dirty="0">
                <a:hlinkClick r:id="rId3"/>
              </a:rPr>
              <a:t>https://commons.georgetown.edu/teaching/design/inclusive-pedagogy/</a:t>
            </a:r>
            <a:endParaRPr lang="en-US" dirty="0"/>
          </a:p>
          <a:p>
            <a:r>
              <a:rPr lang="en-US" dirty="0">
                <a:hlinkClick r:id="rId4"/>
              </a:rPr>
              <a:t>https://cft.vanderbilt.edu/guides-sub-pages/increasing-inclusivity-in-the-classroom/</a:t>
            </a:r>
            <a:endParaRPr lang="en-US" dirty="0"/>
          </a:p>
          <a:p>
            <a:r>
              <a:rPr lang="en-US" dirty="0"/>
              <a:t>Lawrie, G., Marquis, E., Fuller, E., Newman, T., </a:t>
            </a:r>
            <a:r>
              <a:rPr lang="en-US" dirty="0" err="1"/>
              <a:t>Qiu</a:t>
            </a:r>
            <a:r>
              <a:rPr lang="en-US" dirty="0"/>
              <a:t>, M., </a:t>
            </a:r>
            <a:r>
              <a:rPr lang="en-US" dirty="0" err="1"/>
              <a:t>Nomikoudis</a:t>
            </a:r>
            <a:r>
              <a:rPr lang="en-US" dirty="0"/>
              <a:t>, M., </a:t>
            </a:r>
            <a:r>
              <a:rPr lang="en-US" dirty="0" err="1"/>
              <a:t>Roelofs</a:t>
            </a:r>
            <a:r>
              <a:rPr lang="en-US" dirty="0"/>
              <a:t>, F. &amp; van Dam, L. (2017). </a:t>
            </a:r>
            <a:r>
              <a:rPr lang="en-US" dirty="0">
                <a:hlinkClick r:id="rId5"/>
              </a:rPr>
              <a:t>Moving towards inclusive learning and teaching: A synthesis of recent literature</a:t>
            </a:r>
            <a:r>
              <a:rPr lang="en-US" dirty="0"/>
              <a:t>. </a:t>
            </a:r>
            <a:r>
              <a:rPr lang="en-US" i="1" dirty="0"/>
              <a:t>Teaching &amp; Learning Inquiry: The ISSOTL Journal, 5(1)</a:t>
            </a:r>
            <a:r>
              <a:rPr lang="en-US" dirty="0"/>
              <a:t>, 10.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8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Useful Websites on Universal Design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https://blog.yorksj.ac.uk/moodle/2015/11/30/universal-design-for-learning-udl/</a:t>
            </a:r>
            <a:endParaRPr lang="en-US" dirty="0"/>
          </a:p>
          <a:p>
            <a:r>
              <a:rPr lang="en-US" dirty="0">
                <a:hlinkClick r:id="rId3"/>
              </a:rPr>
              <a:t>www.cast.org/our-work/about-udl.html#.Xc6Sw25uLJo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5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DDABC-7FD3-4BAF-A270-575C6EECE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solidFill>
                  <a:srgbClr val="000000"/>
                </a:solidFill>
              </a:rPr>
              <a:t>The choices we make regarding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67CD5-56A1-4D55-9F84-A82B50D48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2848"/>
            <a:ext cx="4343400" cy="4525963"/>
          </a:xfrm>
        </p:spPr>
        <p:txBody>
          <a:bodyPr anchor="ctr"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We</a:t>
            </a:r>
            <a:r>
              <a:rPr lang="en-US" sz="2400" dirty="0">
                <a:solidFill>
                  <a:srgbClr val="000000"/>
                </a:solidFill>
              </a:rPr>
              <a:t> can choose to see student variation and diversity as a problem or an obstacle between </a:t>
            </a:r>
            <a:r>
              <a:rPr lang="en-US" sz="2400" b="1" dirty="0">
                <a:solidFill>
                  <a:srgbClr val="C00000"/>
                </a:solidFill>
              </a:rPr>
              <a:t>us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b="1" dirty="0">
                <a:solidFill>
                  <a:srgbClr val="C00000"/>
                </a:solidFill>
              </a:rPr>
              <a:t>our</a:t>
            </a:r>
            <a:r>
              <a:rPr lang="en-US" sz="2400" dirty="0">
                <a:solidFill>
                  <a:srgbClr val="000000"/>
                </a:solidFill>
              </a:rPr>
              <a:t> teaching.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We</a:t>
            </a:r>
            <a:r>
              <a:rPr lang="en-US" sz="2400" dirty="0">
                <a:solidFill>
                  <a:srgbClr val="000000"/>
                </a:solidFill>
              </a:rPr>
              <a:t> can choose to celebrate </a:t>
            </a:r>
            <a:r>
              <a:rPr lang="en-US" sz="2400">
                <a:solidFill>
                  <a:srgbClr val="000000"/>
                </a:solidFill>
              </a:rPr>
              <a:t>diversity and </a:t>
            </a:r>
            <a:r>
              <a:rPr lang="en-US" sz="2400" dirty="0">
                <a:solidFill>
                  <a:srgbClr val="000000"/>
                </a:solidFill>
              </a:rPr>
              <a:t>enrich the content and method </a:t>
            </a:r>
            <a:r>
              <a:rPr lang="en-US" sz="2400" b="1" dirty="0">
                <a:solidFill>
                  <a:srgbClr val="C00000"/>
                </a:solidFill>
              </a:rPr>
              <a:t>we</a:t>
            </a:r>
            <a:r>
              <a:rPr lang="en-US" sz="2400" dirty="0">
                <a:solidFill>
                  <a:srgbClr val="000000"/>
                </a:solidFill>
              </a:rPr>
              <a:t> use.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1" name="Picture 10" descr="Rainbow and the spectrum of colours in a rainbow depicts how diverse we all area in any environment.">
            <a:extLst>
              <a:ext uri="{FF2B5EF4-FFF2-40B4-BE49-F238E27FC236}">
                <a16:creationId xmlns:a16="http://schemas.microsoft.com/office/drawing/2014/main" id="{0996A49A-AABF-4988-B1A6-118261B05E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43" r="17547" b="-2"/>
          <a:stretch/>
        </p:blipFill>
        <p:spPr>
          <a:xfrm>
            <a:off x="4485005" y="2043427"/>
            <a:ext cx="4697730" cy="4215384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DAFB1D-6574-4B8C-9847-355E1B6B53A8}"/>
              </a:ext>
            </a:extLst>
          </p:cNvPr>
          <p:cNvSpPr txBox="1"/>
          <p:nvPr/>
        </p:nvSpPr>
        <p:spPr>
          <a:xfrm>
            <a:off x="6034827" y="6345287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orldbuilding.stackexchange.com/questions/106939/how-to-make-sure-humans-do-not-know-the-meteorological-phenomenon-rainbo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569DC-11AE-4EFC-AF92-2C38D564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9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B6E800-14D5-D34E-81B9-44D4CDB5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2" y="838200"/>
            <a:ext cx="7959748" cy="9144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haroni" pitchFamily="2" charset="-79"/>
                <a:cs typeface="Aharoni" pitchFamily="2" charset="-79"/>
              </a:rPr>
              <a:t>The Dynamics of Diversity in the Teaching-Learning Process: Responsive-Inclusive Pedagogy</a:t>
            </a:r>
            <a:br>
              <a:rPr lang="en-US" sz="3600" dirty="0">
                <a:latin typeface="Aharoni" pitchFamily="2" charset="-79"/>
                <a:cs typeface="Aharoni" pitchFamily="2" charset="-79"/>
              </a:rPr>
            </a:br>
            <a:endParaRPr lang="en-MY" sz="3600" dirty="0"/>
          </a:p>
        </p:txBody>
      </p:sp>
      <p:grpSp>
        <p:nvGrpSpPr>
          <p:cNvPr id="6" name="Group 5" descr="This diagram has four bubbles. The top bubble is STUDENT: Know who they are. The bottom bubble is LECTURER: Know oneself. The left bubble is COURSE CONTENT: What we teach? (the curriculum). The right bubble is TEACHING METHOD: How we teach? (The pedagogy).">
            <a:extLst>
              <a:ext uri="{FF2B5EF4-FFF2-40B4-BE49-F238E27FC236}">
                <a16:creationId xmlns:a16="http://schemas.microsoft.com/office/drawing/2014/main" id="{E1ED5A35-FE23-ED00-0C69-219D109387ED}"/>
              </a:ext>
            </a:extLst>
          </p:cNvPr>
          <p:cNvGrpSpPr/>
          <p:nvPr/>
        </p:nvGrpSpPr>
        <p:grpSpPr>
          <a:xfrm>
            <a:off x="838200" y="1981200"/>
            <a:ext cx="7543800" cy="4598158"/>
            <a:chOff x="838200" y="1981200"/>
            <a:chExt cx="7543800" cy="45981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EA1B687-E09F-B354-3938-FEF4F30A7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429000" y="3352800"/>
              <a:ext cx="2286000" cy="1855752"/>
              <a:chOff x="3429000" y="3352800"/>
              <a:chExt cx="2286000" cy="1855752"/>
            </a:xfrm>
          </p:grpSpPr>
          <p:cxnSp>
            <p:nvCxnSpPr>
              <p:cNvPr id="32" name="Straight Connector 31" descr="Connector line for the diagram on the dynamics of diversity in the teaching-learning process."/>
              <p:cNvCxnSpPr>
                <a:endCxn id="9" idx="0"/>
              </p:cNvCxnSpPr>
              <p:nvPr/>
            </p:nvCxnSpPr>
            <p:spPr>
              <a:xfrm>
                <a:off x="3429000" y="4343400"/>
                <a:ext cx="1066800" cy="8643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 descr="Connector line for the diagram on the dynamics of diversity in the teaching-learning process."/>
              <p:cNvCxnSpPr>
                <a:cxnSpLocks/>
              </p:cNvCxnSpPr>
              <p:nvPr/>
            </p:nvCxnSpPr>
            <p:spPr>
              <a:xfrm rot="10800000" flipV="1">
                <a:off x="4561046" y="4343400"/>
                <a:ext cx="1143000" cy="8643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 descr="Connector line for the diagram on the dynamics of diversity in the teaching-learning process."/>
              <p:cNvCxnSpPr/>
              <p:nvPr/>
            </p:nvCxnSpPr>
            <p:spPr>
              <a:xfrm rot="10800000" flipV="1">
                <a:off x="3429000" y="3352800"/>
                <a:ext cx="1066800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 descr="Connector line for the diagram on the dynamics of diversity in the teaching-learning process."/>
              <p:cNvCxnSpPr>
                <a:stCxn id="10" idx="4"/>
                <a:endCxn id="11" idx="2"/>
              </p:cNvCxnSpPr>
              <p:nvPr/>
            </p:nvCxnSpPr>
            <p:spPr>
              <a:xfrm rot="16200000" flipH="1">
                <a:off x="4610100" y="3238500"/>
                <a:ext cx="990600" cy="1219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 descr="Connector line for the diagram on the dynamics of diversity in the teaching-learning process."/>
              <p:cNvCxnSpPr>
                <a:stCxn id="10" idx="4"/>
                <a:endCxn id="9" idx="0"/>
              </p:cNvCxnSpPr>
              <p:nvPr/>
            </p:nvCxnSpPr>
            <p:spPr>
              <a:xfrm rot="5400000">
                <a:off x="3568321" y="4280279"/>
                <a:ext cx="1854958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 descr="Connector line for the diagram on the dynamics of diversity in the teaching-learning process."/>
              <p:cNvCxnSpPr>
                <a:stCxn id="8" idx="6"/>
                <a:endCxn id="11" idx="2"/>
              </p:cNvCxnSpPr>
              <p:nvPr/>
            </p:nvCxnSpPr>
            <p:spPr>
              <a:xfrm>
                <a:off x="3429000" y="4343400"/>
                <a:ext cx="2286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 descr="This diagram shows four bubbles comprising student (top), lecturer (bottom), course content (left), and teaching method (right). Right in the middle of these bubbles is a rectangular diagram that contains the word &quot;Responsive-Inclusive Pedagogy.&quot;">
              <a:extLst>
                <a:ext uri="{FF2B5EF4-FFF2-40B4-BE49-F238E27FC236}">
                  <a16:creationId xmlns:a16="http://schemas.microsoft.com/office/drawing/2014/main" id="{48ABC915-901E-053B-E440-8ECEDF783E1A}"/>
                </a:ext>
              </a:extLst>
            </p:cNvPr>
            <p:cNvGrpSpPr/>
            <p:nvPr/>
          </p:nvGrpSpPr>
          <p:grpSpPr>
            <a:xfrm>
              <a:off x="838200" y="1981200"/>
              <a:ext cx="7543800" cy="4598158"/>
              <a:chOff x="838200" y="1981200"/>
              <a:chExt cx="7543800" cy="4598158"/>
            </a:xfrm>
          </p:grpSpPr>
          <p:sp>
            <p:nvSpPr>
              <p:cNvPr id="27" name="TextBox 26" descr="Right in the middle of the four bubbles is Responsive-Inclusive Pedagogy. It is outlined in red colour to emphasize the focus of this slide."/>
              <p:cNvSpPr txBox="1"/>
              <p:nvPr/>
            </p:nvSpPr>
            <p:spPr>
              <a:xfrm>
                <a:off x="3886200" y="3810000"/>
                <a:ext cx="1381404" cy="9233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Responsive- </a:t>
                </a:r>
              </a:p>
              <a:p>
                <a:r>
                  <a:rPr lang="en-US" b="1" dirty="0"/>
                  <a:t>Inclusive</a:t>
                </a:r>
              </a:p>
              <a:p>
                <a:r>
                  <a:rPr lang="en-US" b="1" dirty="0"/>
                  <a:t>Pedagogy</a:t>
                </a:r>
              </a:p>
            </p:txBody>
          </p:sp>
          <p:sp>
            <p:nvSpPr>
              <p:cNvPr id="10" name="Oval 9" descr="The top bubble is about the student. We need to know who they are. In this bubble, the statement is &quot;Student: Know who they are.&quot;"/>
              <p:cNvSpPr/>
              <p:nvPr/>
            </p:nvSpPr>
            <p:spPr>
              <a:xfrm>
                <a:off x="3276600" y="1981200"/>
                <a:ext cx="2438400" cy="13716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Student: </a:t>
                </a:r>
                <a:br>
                  <a:rPr lang="en-US" sz="1600" b="1" dirty="0"/>
                </a:br>
                <a:r>
                  <a:rPr lang="en-US" sz="1600" dirty="0"/>
                  <a:t>Know who they are</a:t>
                </a:r>
              </a:p>
            </p:txBody>
          </p:sp>
          <p:sp>
            <p:nvSpPr>
              <p:cNvPr id="9" name="Oval 8" descr="The bottom bubble about the lecturer. As the course facilitator, we need to know ourselves. In this bubble, the statement is &quot;Lecturer: Know Oneself.&quot;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3276600" y="5207758"/>
                <a:ext cx="2438400" cy="13716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Lecturer: </a:t>
                </a:r>
                <a:br>
                  <a:rPr lang="en-US" b="1" dirty="0"/>
                </a:br>
                <a:r>
                  <a:rPr lang="en-US" dirty="0"/>
                  <a:t>Know oneself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8" name="Oval 7" descr="The left bubble is on course content. We should know what we are teaching and the curriculum. In this bubble, the statement is &quot;Course content: What we teach? (curriculum).&quot;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838200" y="3657600"/>
                <a:ext cx="2590800" cy="13716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Course Content:</a:t>
                </a:r>
                <a:br>
                  <a:rPr lang="en-US" sz="1600" b="1" dirty="0"/>
                </a:br>
                <a:r>
                  <a:rPr lang="en-US" sz="1600" dirty="0"/>
                  <a:t>What we teach?</a:t>
                </a:r>
              </a:p>
              <a:p>
                <a:pPr algn="ctr"/>
                <a:r>
                  <a:rPr lang="en-US" sz="1600" dirty="0"/>
                  <a:t>(Curriculum)</a:t>
                </a:r>
              </a:p>
            </p:txBody>
          </p:sp>
          <p:sp>
            <p:nvSpPr>
              <p:cNvPr id="11" name="Oval 10" descr="The right bubble is the teaching method. How are we going to teach the content? What is the pedagogy? In this bubble, the statement is &quot;Teaching Method: How we teach? (pedagogy).&quot;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5715000" y="3657600"/>
                <a:ext cx="2667000" cy="13716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Teaching Method: </a:t>
                </a:r>
                <a:r>
                  <a:rPr lang="en-US" sz="1600" dirty="0"/>
                  <a:t>How we teach?</a:t>
                </a:r>
              </a:p>
              <a:p>
                <a:pPr algn="ctr"/>
                <a:r>
                  <a:rPr lang="en-US" sz="1600" dirty="0"/>
                  <a:t>(Pedagogy)</a:t>
                </a: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9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448EDD-2C52-D00B-4516-11AE47435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4521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b="1" i="1" dirty="0">
                <a:latin typeface="Segoe UI" panose="020B0502040204020203" pitchFamily="34" charset="0"/>
              </a:rPr>
              <a:t>Towards a responsive and inclusive pedagogy</a:t>
            </a:r>
            <a:br>
              <a:rPr lang="en-US" sz="4400" b="1" i="1" dirty="0"/>
            </a:br>
            <a:endParaRPr lang="en-M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647ED-365F-4086-BA77-D9B2C403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EF0FB-EDA1-4A02-BBDE-2E62C090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5648D2-E20D-339C-180D-AE680D3EF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MY" dirty="0"/>
              <a:t>Respect all individuals in your course.</a:t>
            </a:r>
          </a:p>
          <a:p>
            <a:r>
              <a:rPr lang="en-MY" dirty="0"/>
              <a:t>Embrace cultural differences.</a:t>
            </a:r>
          </a:p>
          <a:p>
            <a:r>
              <a:rPr lang="en-MY" dirty="0"/>
              <a:t>Practice welcoming environment.</a:t>
            </a:r>
          </a:p>
          <a:p>
            <a:r>
              <a:rPr lang="en-MY" dirty="0"/>
              <a:t>Support all learners.</a:t>
            </a:r>
          </a:p>
          <a:p>
            <a:r>
              <a:rPr lang="en-MY" dirty="0"/>
              <a:t>Realize that all can learn from each other.</a:t>
            </a:r>
          </a:p>
          <a:p>
            <a:r>
              <a:rPr lang="en-MY" dirty="0"/>
              <a:t>As the instructor, you are also learning from your students.</a:t>
            </a:r>
          </a:p>
          <a:p>
            <a:endParaRPr lang="en-MY" dirty="0"/>
          </a:p>
          <a:p>
            <a:r>
              <a:rPr lang="en-MY" dirty="0"/>
              <a:t>Activity</a:t>
            </a:r>
          </a:p>
          <a:p>
            <a:pPr lvl="1"/>
            <a:r>
              <a:rPr lang="en-MY" dirty="0"/>
              <a:t>Read https://cirtlincludes.net/wp-content/uploads/2018/03/Inclusive-Pedagogy-Framework.pdf</a:t>
            </a:r>
          </a:p>
        </p:txBody>
      </p:sp>
    </p:spTree>
    <p:extLst>
      <p:ext uri="{BB962C8B-B14F-4D97-AF65-F5344CB8AC3E}">
        <p14:creationId xmlns:p14="http://schemas.microsoft.com/office/powerpoint/2010/main" val="220920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B6E800-14D5-D34E-81B9-44D4CDB5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2" y="838200"/>
            <a:ext cx="7959748" cy="9144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haroni" pitchFamily="2" charset="-79"/>
                <a:cs typeface="Aharoni" pitchFamily="2" charset="-79"/>
              </a:rPr>
              <a:t>The Dynamics of Diversity in the Teaching-Learning Process: The Students</a:t>
            </a:r>
            <a:br>
              <a:rPr lang="en-US" sz="3600" dirty="0">
                <a:latin typeface="Aharoni" pitchFamily="2" charset="-79"/>
                <a:cs typeface="Aharoni" pitchFamily="2" charset="-79"/>
              </a:rPr>
            </a:br>
            <a:endParaRPr lang="en-MY" sz="3600" dirty="0"/>
          </a:p>
        </p:txBody>
      </p:sp>
      <p:grpSp>
        <p:nvGrpSpPr>
          <p:cNvPr id="6" name="Group 5" descr="This diagram has four bubbles. The top bubble is STUDENT: Know who they are. The bottom bubble is LECTURER: Know oneself. The left bubble is COURSE CONTENT: What we teach? (the curriculum). The right bubble is TEACHING METHOD: How we teach? (The pedagogy).">
            <a:extLst>
              <a:ext uri="{FF2B5EF4-FFF2-40B4-BE49-F238E27FC236}">
                <a16:creationId xmlns:a16="http://schemas.microsoft.com/office/drawing/2014/main" id="{E1ED5A35-FE23-ED00-0C69-219D109387ED}"/>
              </a:ext>
            </a:extLst>
          </p:cNvPr>
          <p:cNvGrpSpPr/>
          <p:nvPr/>
        </p:nvGrpSpPr>
        <p:grpSpPr>
          <a:xfrm>
            <a:off x="838200" y="1981200"/>
            <a:ext cx="7543800" cy="4598158"/>
            <a:chOff x="838200" y="1981200"/>
            <a:chExt cx="7543800" cy="45981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EA1B687-E09F-B354-3938-FEF4F30A7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429000" y="3352800"/>
              <a:ext cx="2286000" cy="1855752"/>
              <a:chOff x="3429000" y="3352800"/>
              <a:chExt cx="2286000" cy="1855752"/>
            </a:xfrm>
          </p:grpSpPr>
          <p:cxnSp>
            <p:nvCxnSpPr>
              <p:cNvPr id="32" name="Straight Connector 31" descr="Connector line for the diagram on the dynamics of diversity in the teaching-learning process."/>
              <p:cNvCxnSpPr>
                <a:endCxn id="9" idx="0"/>
              </p:cNvCxnSpPr>
              <p:nvPr/>
            </p:nvCxnSpPr>
            <p:spPr>
              <a:xfrm>
                <a:off x="3429000" y="4343400"/>
                <a:ext cx="1066800" cy="8643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 descr="Connector line for the diagram on the dynamics of diversity in the teaching-learning process."/>
              <p:cNvCxnSpPr>
                <a:cxnSpLocks/>
              </p:cNvCxnSpPr>
              <p:nvPr/>
            </p:nvCxnSpPr>
            <p:spPr>
              <a:xfrm rot="10800000" flipV="1">
                <a:off x="4561046" y="4343400"/>
                <a:ext cx="1143000" cy="8643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 descr="Connector line for the diagram on the dynamics of diversity in the teaching-learning process."/>
              <p:cNvCxnSpPr/>
              <p:nvPr/>
            </p:nvCxnSpPr>
            <p:spPr>
              <a:xfrm rot="10800000" flipV="1">
                <a:off x="3429000" y="3352800"/>
                <a:ext cx="1066800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 descr="Connector line for the diagram on the dynamics of diversity in the teaching-learning process."/>
              <p:cNvCxnSpPr>
                <a:stCxn id="10" idx="4"/>
                <a:endCxn id="11" idx="2"/>
              </p:cNvCxnSpPr>
              <p:nvPr/>
            </p:nvCxnSpPr>
            <p:spPr>
              <a:xfrm rot="16200000" flipH="1">
                <a:off x="4610100" y="3238500"/>
                <a:ext cx="990600" cy="1219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 descr="Connector line for the diagram on the dynamics of diversity in the teaching-learning process."/>
              <p:cNvCxnSpPr>
                <a:stCxn id="10" idx="4"/>
                <a:endCxn id="9" idx="0"/>
              </p:cNvCxnSpPr>
              <p:nvPr/>
            </p:nvCxnSpPr>
            <p:spPr>
              <a:xfrm rot="5400000">
                <a:off x="3568321" y="4280279"/>
                <a:ext cx="1854958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 descr="Connector line for the diagram on the dynamics of diversity in the teaching-learning process."/>
              <p:cNvCxnSpPr>
                <a:stCxn id="8" idx="6"/>
                <a:endCxn id="11" idx="2"/>
              </p:cNvCxnSpPr>
              <p:nvPr/>
            </p:nvCxnSpPr>
            <p:spPr>
              <a:xfrm>
                <a:off x="3429000" y="4343400"/>
                <a:ext cx="2286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 descr="This diagram shows four bubbles comprising student (top), lecturer (bottom), course content (left), and teaching method (right). Right in the middle of these bubbles is a rectangular diagram that contains the word &quot;Responsive-Inclusive Pedagogy.&quot;">
              <a:extLst>
                <a:ext uri="{FF2B5EF4-FFF2-40B4-BE49-F238E27FC236}">
                  <a16:creationId xmlns:a16="http://schemas.microsoft.com/office/drawing/2014/main" id="{48ABC915-901E-053B-E440-8ECEDF783E1A}"/>
                </a:ext>
              </a:extLst>
            </p:cNvPr>
            <p:cNvGrpSpPr/>
            <p:nvPr/>
          </p:nvGrpSpPr>
          <p:grpSpPr>
            <a:xfrm>
              <a:off x="838200" y="1981200"/>
              <a:ext cx="7543800" cy="4598158"/>
              <a:chOff x="838200" y="1981200"/>
              <a:chExt cx="7543800" cy="4598158"/>
            </a:xfrm>
          </p:grpSpPr>
          <p:sp>
            <p:nvSpPr>
              <p:cNvPr id="27" name="TextBox 26" descr="Right in the middle of the four bubbles is Responsive-Inclusive Pedagogy. It is outlined in red colour to emphasize the focus of this slide."/>
              <p:cNvSpPr txBox="1"/>
              <p:nvPr/>
            </p:nvSpPr>
            <p:spPr>
              <a:xfrm>
                <a:off x="3886200" y="3810000"/>
                <a:ext cx="1381404" cy="9233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Responsive- </a:t>
                </a:r>
              </a:p>
              <a:p>
                <a:r>
                  <a:rPr lang="en-US" b="1" dirty="0"/>
                  <a:t>Inclusive</a:t>
                </a:r>
              </a:p>
              <a:p>
                <a:r>
                  <a:rPr lang="en-US" b="1" dirty="0"/>
                  <a:t>Pedagogy</a:t>
                </a:r>
              </a:p>
            </p:txBody>
          </p:sp>
          <p:sp>
            <p:nvSpPr>
              <p:cNvPr id="10" name="Oval 9" descr="The top bubble is about the student. We need to know who they are. In this bubble, the statement is &quot;Student: Know who they are.&quot;"/>
              <p:cNvSpPr/>
              <p:nvPr/>
            </p:nvSpPr>
            <p:spPr>
              <a:xfrm>
                <a:off x="3276600" y="1981200"/>
                <a:ext cx="2438400" cy="13716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rgbClr val="C0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Student: </a:t>
                </a:r>
                <a:br>
                  <a:rPr lang="en-US" sz="1600" b="1" dirty="0"/>
                </a:br>
                <a:r>
                  <a:rPr lang="en-US" sz="1600" dirty="0"/>
                  <a:t>Know who they are</a:t>
                </a:r>
              </a:p>
            </p:txBody>
          </p:sp>
          <p:sp>
            <p:nvSpPr>
              <p:cNvPr id="9" name="Oval 8" descr="The bottom bubble about the lecturer. As the course facilitator, we need to know ourselves. In this bubble, the statement is &quot;Lecturer: Know Oneself.&quot;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3276600" y="5207758"/>
                <a:ext cx="2438400" cy="13716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Lecturer: </a:t>
                </a:r>
                <a:br>
                  <a:rPr lang="en-US" b="1" dirty="0"/>
                </a:br>
                <a:r>
                  <a:rPr lang="en-US" dirty="0"/>
                  <a:t>Know oneself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8" name="Oval 7" descr="The left bubble is on course content. We should know what we are teaching and the curriculum. In this bubble, the statement is &quot;Course content: What we teach? (curriculum).&quot;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838200" y="3657600"/>
                <a:ext cx="2590800" cy="13716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Course Content:</a:t>
                </a:r>
                <a:br>
                  <a:rPr lang="en-US" sz="1600" b="1" dirty="0"/>
                </a:br>
                <a:r>
                  <a:rPr lang="en-US" sz="1600" dirty="0"/>
                  <a:t>What we teach?</a:t>
                </a:r>
              </a:p>
              <a:p>
                <a:pPr algn="ctr"/>
                <a:r>
                  <a:rPr lang="en-US" sz="1600" dirty="0"/>
                  <a:t>(Curriculum)</a:t>
                </a:r>
              </a:p>
            </p:txBody>
          </p:sp>
          <p:sp>
            <p:nvSpPr>
              <p:cNvPr id="11" name="Oval 10" descr="The right bubble is the teaching method. How are we going to teach the content? What is the pedagogy? In this bubble, the statement is &quot;Teaching Method: How we teach? (pedagogy).&quot;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5715000" y="3657600"/>
                <a:ext cx="2667000" cy="13716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Teaching Method: </a:t>
                </a:r>
                <a:r>
                  <a:rPr lang="en-US" sz="1600" dirty="0"/>
                  <a:t>How we teach?</a:t>
                </a:r>
              </a:p>
              <a:p>
                <a:pPr algn="ctr"/>
                <a:r>
                  <a:rPr lang="en-US" sz="1600" dirty="0"/>
                  <a:t>(Pedagogy)</a:t>
                </a: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7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 descr="Subheading called &quot;learner diversity&quot;">
            <a:extLst>
              <a:ext uri="{FF2B5EF4-FFF2-40B4-BE49-F238E27FC236}">
                <a16:creationId xmlns:a16="http://schemas.microsoft.com/office/drawing/2014/main" id="{D4D170B8-76BA-0F41-7334-4ABBB7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Bodoni MT Black" pitchFamily="18" charset="0"/>
                <a:cs typeface="Aharoni" pitchFamily="2" charset="-79"/>
              </a:rPr>
              <a:t>LEARNER DIVERSITY </a:t>
            </a:r>
            <a:br>
              <a:rPr lang="en-US" sz="2400" dirty="0">
                <a:solidFill>
                  <a:srgbClr val="FFFFFF"/>
                </a:solidFill>
                <a:latin typeface="Bodoni MT Black" pitchFamily="18" charset="0"/>
                <a:cs typeface="Aharoni" pitchFamily="2" charset="-79"/>
              </a:rPr>
            </a:br>
            <a:endParaRPr lang="en-MY" sz="2400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E70E1-0456-CBB5-6CAB-896B677AF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Refers to the identity encompassing a wide range of characteristics, including (among others) </a:t>
            </a:r>
          </a:p>
          <a:p>
            <a:pPr lvl="1" indent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race and ethnicity</a:t>
            </a:r>
          </a:p>
          <a:p>
            <a:pPr lvl="1" indent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culture</a:t>
            </a:r>
          </a:p>
          <a:p>
            <a:pPr lvl="1" indent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gender </a:t>
            </a:r>
          </a:p>
          <a:p>
            <a:pPr lvl="1" indent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linguistic background </a:t>
            </a:r>
          </a:p>
          <a:p>
            <a:pPr lvl="1" indent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socio-economic status </a:t>
            </a:r>
          </a:p>
          <a:p>
            <a:pPr lvl="1" indent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family life </a:t>
            </a:r>
          </a:p>
          <a:p>
            <a:pPr lvl="1" indent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religion </a:t>
            </a:r>
          </a:p>
          <a:p>
            <a:pPr>
              <a:lnSpc>
                <a:spcPct val="90000"/>
              </a:lnSpc>
            </a:pPr>
            <a:endParaRPr lang="en-MY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8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27FF9-3024-00C6-C84C-568181385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latin typeface="Bodoni MT Black" pitchFamily="18" charset="0"/>
                <a:cs typeface="Aharoni" pitchFamily="2" charset="-79"/>
              </a:rPr>
              <a:t>LEARNER DIVERSITY </a:t>
            </a:r>
            <a:r>
              <a:rPr lang="en-US" sz="1800" dirty="0">
                <a:latin typeface="Bodoni MT Black" pitchFamily="18" charset="0"/>
                <a:cs typeface="Aharoni" pitchFamily="2" charset="-79"/>
              </a:rPr>
              <a:t>(continue) </a:t>
            </a:r>
            <a:br>
              <a:rPr lang="en-US" sz="1800" dirty="0">
                <a:latin typeface="Bodoni MT Black" pitchFamily="18" charset="0"/>
                <a:cs typeface="Aharoni" pitchFamily="2" charset="-79"/>
              </a:rPr>
            </a:br>
            <a:endParaRPr lang="en-MY" sz="1800" dirty="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461C45-0EA3-8031-F09F-1C05208E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en-US" sz="1900"/>
              <a:t>Refers to the identity encompassing a wide range of characteristics, including (among others) 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/>
              <a:t>interests 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/>
              <a:t>physical 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/>
              <a:t>emotional challenges 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/>
              <a:t>skills and abilities 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/>
              <a:t>motivation and life experiences</a:t>
            </a:r>
            <a:endParaRPr lang="en-US" sz="1900" b="1"/>
          </a:p>
          <a:p>
            <a:endParaRPr lang="en-MY" sz="1900"/>
          </a:p>
        </p:txBody>
      </p:sp>
      <p:pic>
        <p:nvPicPr>
          <p:cNvPr id="9" name="Picture 6" descr="Colourful carved figures of humans">
            <a:extLst>
              <a:ext uri="{FF2B5EF4-FFF2-40B4-BE49-F238E27FC236}">
                <a16:creationId xmlns:a16="http://schemas.microsoft.com/office/drawing/2014/main" id="{C5B4558B-E94B-FBBF-7F0E-2709C7C99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17" r="23083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86300" y="6356350"/>
            <a:ext cx="3086100" cy="365125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6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Dimensions of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60" y="1266826"/>
            <a:ext cx="8229600" cy="5461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Paine (1990) proposes 4 layers of differences: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609600" y="1981200"/>
            <a:ext cx="3749040" cy="457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397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Individual difference </a:t>
            </a:r>
          </a:p>
          <a:p>
            <a:pPr lvl="2"/>
            <a:r>
              <a:rPr lang="en-US" dirty="0"/>
              <a:t>Dispositions, interests</a:t>
            </a:r>
          </a:p>
          <a:p>
            <a:pPr lvl="2"/>
            <a:r>
              <a:rPr lang="en-US" dirty="0"/>
              <a:t>Sex, age</a:t>
            </a:r>
          </a:p>
          <a:p>
            <a:pPr lvl="1"/>
            <a:r>
              <a:rPr lang="en-US" b="1" dirty="0"/>
              <a:t>Categorical difference</a:t>
            </a:r>
          </a:p>
          <a:p>
            <a:pPr lvl="2"/>
            <a:r>
              <a:rPr lang="en-US" dirty="0"/>
              <a:t>Gender (social classification)</a:t>
            </a:r>
          </a:p>
          <a:p>
            <a:pPr lvl="2"/>
            <a:r>
              <a:rPr lang="en-US" dirty="0"/>
              <a:t>Social class</a:t>
            </a:r>
          </a:p>
          <a:p>
            <a:pPr lvl="2"/>
            <a:r>
              <a:rPr lang="en-US" dirty="0"/>
              <a:t>Race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724400" y="1956882"/>
            <a:ext cx="3749675" cy="4572000"/>
          </a:xfrm>
          <a:solidFill>
            <a:schemeClr val="accent5">
              <a:lumMod val="20000"/>
              <a:lumOff val="80000"/>
            </a:schemeClr>
          </a:solidFill>
          <a:ln w="53975">
            <a:solidFill>
              <a:schemeClr val="accent6"/>
            </a:solidFill>
          </a:ln>
        </p:spPr>
        <p:txBody>
          <a:bodyPr>
            <a:normAutofit fontScale="77500" lnSpcReduction="20000"/>
          </a:bodyPr>
          <a:lstStyle/>
          <a:p>
            <a:pPr lvl="1"/>
            <a:r>
              <a:rPr lang="en-US" b="1" dirty="0"/>
              <a:t>Contextual difference</a:t>
            </a:r>
          </a:p>
          <a:p>
            <a:pPr lvl="2"/>
            <a:r>
              <a:rPr lang="en-US" dirty="0"/>
              <a:t>Relational difference (e.g., being a man or a woman)</a:t>
            </a:r>
          </a:p>
          <a:p>
            <a:pPr lvl="2"/>
            <a:r>
              <a:rPr lang="en-US" dirty="0"/>
              <a:t>Difference is created, maintained, and changed due to the social context</a:t>
            </a:r>
          </a:p>
          <a:p>
            <a:pPr lvl="1"/>
            <a:r>
              <a:rPr lang="en-US" b="1" dirty="0"/>
              <a:t>Pedagogical difference</a:t>
            </a:r>
          </a:p>
          <a:p>
            <a:pPr lvl="2"/>
            <a:r>
              <a:rPr lang="en-US" dirty="0"/>
              <a:t>Giver of knowledge</a:t>
            </a:r>
          </a:p>
          <a:p>
            <a:pPr lvl="2"/>
            <a:r>
              <a:rPr lang="en-US" dirty="0"/>
              <a:t>Receiver of knowledge</a:t>
            </a:r>
          </a:p>
          <a:p>
            <a:pPr lvl="2"/>
            <a:r>
              <a:rPr lang="en-US" dirty="0"/>
              <a:t>Have pedagogical implications</a:t>
            </a:r>
          </a:p>
          <a:p>
            <a:pPr lvl="2"/>
            <a:r>
              <a:rPr lang="en-US" dirty="0"/>
              <a:t>Consequences for both teaching and learning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706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7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gap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1640" y="1279208"/>
            <a:ext cx="5181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Generation Z</a:t>
            </a:r>
            <a:r>
              <a:rPr lang="en-US" dirty="0"/>
              <a:t> </a:t>
            </a:r>
          </a:p>
          <a:p>
            <a:r>
              <a:rPr lang="en-US" sz="2800" dirty="0"/>
              <a:t>Characteristics:</a:t>
            </a:r>
          </a:p>
          <a:p>
            <a:pPr lvl="2"/>
            <a:r>
              <a:rPr lang="en-US" sz="2400" dirty="0"/>
              <a:t>Born after 1995</a:t>
            </a:r>
          </a:p>
          <a:p>
            <a:pPr lvl="2"/>
            <a:r>
              <a:rPr lang="en-US" dirty="0"/>
              <a:t>Digital natives</a:t>
            </a:r>
          </a:p>
          <a:p>
            <a:pPr lvl="2"/>
            <a:r>
              <a:rPr lang="en-US" dirty="0"/>
              <a:t>Native use of technology </a:t>
            </a:r>
          </a:p>
          <a:p>
            <a:pPr lvl="2"/>
            <a:r>
              <a:rPr lang="en-US" dirty="0"/>
              <a:t>They have access to abundant information</a:t>
            </a:r>
          </a:p>
          <a:p>
            <a:pPr lvl="2"/>
            <a:r>
              <a:rPr lang="en-US" dirty="0"/>
              <a:t>Too much screen time may affect social skills</a:t>
            </a:r>
          </a:p>
          <a:p>
            <a:pPr lvl="2"/>
            <a:r>
              <a:rPr lang="en-US" dirty="0"/>
              <a:t>Build personal brand using social media</a:t>
            </a:r>
          </a:p>
          <a:p>
            <a:pPr lvl="2"/>
            <a:endParaRPr lang="en-US" dirty="0"/>
          </a:p>
          <a:p>
            <a:pPr lvl="2"/>
            <a:endParaRPr lang="en-US" sz="2100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808038" lvl="1"/>
            <a:endParaRPr lang="en-US" sz="1800" dirty="0"/>
          </a:p>
          <a:p>
            <a:pPr lvl="2"/>
            <a:endParaRPr lang="en-US" sz="20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E8593-931A-2CE9-9935-9DE80F13FB82}"/>
              </a:ext>
            </a:extLst>
          </p:cNvPr>
          <p:cNvSpPr txBox="1"/>
          <p:nvPr/>
        </p:nvSpPr>
        <p:spPr>
          <a:xfrm>
            <a:off x="509197" y="6011545"/>
            <a:ext cx="469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/>
              <a:t>Source: Casey Foundation (2021); Dimock(2019)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CF5EDF-10FB-D176-7988-C447EDB87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51" y="1269046"/>
            <a:ext cx="2683449" cy="42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4B2C66-C2C2-8462-9874-712097C5AC90}"/>
              </a:ext>
            </a:extLst>
          </p:cNvPr>
          <p:cNvSpPr txBox="1"/>
          <p:nvPr/>
        </p:nvSpPr>
        <p:spPr>
          <a:xfrm>
            <a:off x="5942056" y="5588954"/>
            <a:ext cx="332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“Gen Z" by Abhijit </a:t>
            </a:r>
            <a:r>
              <a:rPr lang="en-US" sz="1200" dirty="0" err="1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Bhaduri</a:t>
            </a:r>
            <a:r>
              <a:rPr lang="en-US" sz="12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licensed under </a:t>
            </a:r>
            <a:r>
              <a:rPr lang="en-US" sz="12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</a:t>
            </a:r>
            <a:r>
              <a:rPr lang="en-US" sz="12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MY" sz="1200" dirty="0">
              <a:solidFill>
                <a:srgbClr val="21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59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1568</TotalTime>
  <Words>981</Words>
  <Application>Microsoft Office PowerPoint</Application>
  <PresentationFormat>On-screen Show (4:3)</PresentationFormat>
  <Paragraphs>191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Aharoni</vt:lpstr>
      <vt:lpstr>Arial</vt:lpstr>
      <vt:lpstr>Arial Black</vt:lpstr>
      <vt:lpstr>Bodoni MT Black</vt:lpstr>
      <vt:lpstr>Calibri</vt:lpstr>
      <vt:lpstr>Comic Sans MS</vt:lpstr>
      <vt:lpstr>Garamond</vt:lpstr>
      <vt:lpstr>Segoe UI</vt:lpstr>
      <vt:lpstr>Wingdings</vt:lpstr>
      <vt:lpstr>Wingdings 2</vt:lpstr>
      <vt:lpstr>Office Theme</vt:lpstr>
      <vt:lpstr>Diversity in Higher Education</vt:lpstr>
      <vt:lpstr>The choices we make regarding diversity</vt:lpstr>
      <vt:lpstr>The Dynamics of Diversity in the Teaching-Learning Process: Responsive-Inclusive Pedagogy </vt:lpstr>
      <vt:lpstr>Towards a responsive and inclusive pedagogy </vt:lpstr>
      <vt:lpstr>The Dynamics of Diversity in the Teaching-Learning Process: The Students </vt:lpstr>
      <vt:lpstr>LEARNER DIVERSITY  </vt:lpstr>
      <vt:lpstr>LEARNER DIVERSITY (continue)  </vt:lpstr>
      <vt:lpstr>Dimensions of differences</vt:lpstr>
      <vt:lpstr>Generation gap</vt:lpstr>
      <vt:lpstr>Multiple Intelligences: </vt:lpstr>
      <vt:lpstr>Howard Gardner’s Approach (Neurological Evidence)</vt:lpstr>
      <vt:lpstr>12</vt:lpstr>
      <vt:lpstr>Multiple Intelligences</vt:lpstr>
      <vt:lpstr>Parting words</vt:lpstr>
      <vt:lpstr>THANK YOU</vt:lpstr>
      <vt:lpstr>References  CIRTL INCLUDES (n.d.). Inclusive Pedagogy Framework. Retrieved July 14, 2022, from https://cirtlincludes.net/wp-content/uploads/2018/03/Inclusive-Pedagogy-Framework.pdf  Dimock, M. (2019, January 17). Defining generations: Where Millennials end and Generation Z begins. https://www.pewresearch.org/fact-tank/2019/01/17/where-millennials-end-and-generation-z-begins/  Messiou, K., Ainscow, M., Echeita, G., Goldrick, S., Hope, M., Paes, I., Sandoval, M., Simon, C., &amp; Vitorino, T. (2016). Learning from differences: a strategy for teacher development in respect to student diversity, School Effectiveness and School Improvement, 27:1, 45-61, DOI: 10.1080/09243453.2014.966726  Paine, L. (1990). Orientations toward diversity: What do prospective teachers bring? East Lansing, MI: National Center for Research on Teacher Education.  Seng, T. O., Parsons, R. D., Hinson, S. L., &amp; Sardo-Brown, D. (2003). Educational Psychology: A Practitioner-Researcher Approach. Singapore: Thomson- Learning.  The Annie Casey Foundation (2021, April 14). What are the core characteristics of Generation Z? https://www.aecf.org/blog/what-are-the-core-characteristics-of-generation-z  </vt:lpstr>
      <vt:lpstr>Useful websites on Inclusive Teaching</vt:lpstr>
      <vt:lpstr>Useful Websites on Universal Design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CLM5014  TEACHING AND LEARNING IN HIGHER EDUCATION  17 November, 2019</dc:title>
  <dc:creator>Julia Lee Ai Cheng</dc:creator>
  <cp:lastModifiedBy>Julia Lee Ai Cheng</cp:lastModifiedBy>
  <cp:revision>414</cp:revision>
  <cp:lastPrinted>2020-11-20T09:33:48Z</cp:lastPrinted>
  <dcterms:created xsi:type="dcterms:W3CDTF">2019-11-13T04:22:45Z</dcterms:created>
  <dcterms:modified xsi:type="dcterms:W3CDTF">2022-07-16T08:53:41Z</dcterms:modified>
</cp:coreProperties>
</file>