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2"/>
    <p:sldId id="262" r:id="rId3"/>
    <p:sldId id="271" r:id="rId4"/>
    <p:sldId id="263" r:id="rId5"/>
    <p:sldId id="264" r:id="rId6"/>
    <p:sldId id="265" r:id="rId7"/>
    <p:sldId id="274" r:id="rId8"/>
    <p:sldId id="305" r:id="rId9"/>
    <p:sldId id="306" r:id="rId10"/>
    <p:sldId id="307" r:id="rId11"/>
    <p:sldId id="275" r:id="rId12"/>
    <p:sldId id="276" r:id="rId13"/>
    <p:sldId id="266" r:id="rId14"/>
    <p:sldId id="267" r:id="rId15"/>
    <p:sldId id="268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c728cf7d_0_1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c728cf7d_0_1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subTitle" idx="1"/>
          </p:nvPr>
        </p:nvSpPr>
        <p:spPr>
          <a:xfrm>
            <a:off x="1065953" y="1437644"/>
            <a:ext cx="10658764" cy="20575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of Health Communication Messages on Infectious and Non-Communicable Diseases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en-GB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en-GB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2950633" y="3419458"/>
            <a:ext cx="6290733" cy="2748586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rgbClr val="21212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Myra </a:t>
            </a:r>
            <a:r>
              <a:rPr lang="en-MY" sz="214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Ungau</a:t>
            </a:r>
            <a:endParaRPr lang="en-MY" sz="214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Su-</a:t>
            </a:r>
            <a:r>
              <a:rPr lang="en-MY" sz="214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Hie</a:t>
            </a:r>
            <a:r>
              <a:rPr lang="en-MY" sz="214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Ting</a:t>
            </a:r>
          </a:p>
          <a:p>
            <a:endParaRPr lang="en-MY" sz="214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of Language and Communication</a:t>
            </a:r>
          </a:p>
          <a:p>
            <a:pPr algn="ctr"/>
            <a:r>
              <a:rPr lang="en-MY" sz="214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Universiti</a:t>
            </a:r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Malaysia Sarawak</a:t>
            </a:r>
          </a:p>
          <a:p>
            <a:pPr algn="ctr"/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94300 Kota </a:t>
            </a:r>
            <a:r>
              <a:rPr lang="en-MY" sz="214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Samarahan</a:t>
            </a:r>
            <a:endParaRPr lang="en-MY" sz="214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MY" sz="214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Sarawak, Malaysia</a:t>
            </a:r>
          </a:p>
          <a:p>
            <a:pPr algn="ctr"/>
            <a:endParaRPr lang="en-GB" sz="213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Google Shape;254;p27"/>
            <p:cNvSpPr txBox="1"/>
            <p:nvPr/>
          </p:nvSpPr>
          <p:spPr>
            <a:xfrm>
              <a:off x="7414260" y="5953760"/>
              <a:ext cx="4777740" cy="904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rgbClr val="21212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None/>
                <a:defRPr sz="16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algn="r"/>
              <a:r>
                <a:rPr lang="en-US" sz="1335" b="1" dirty="0">
                  <a:latin typeface="Arial Black" panose="020B0A04020102020204" charset="0"/>
                  <a:cs typeface="Arial Black" panose="020B0A04020102020204" charset="0"/>
                  <a:sym typeface="+mn-ea"/>
                </a:rPr>
                <a:t>8-9 September 2021</a:t>
              </a:r>
              <a:endParaRPr lang="en-US" sz="1335" b="1" dirty="0">
                <a:latin typeface="Arial Black" panose="020B0A04020102020204" charset="0"/>
                <a:cs typeface="Arial Black" panose="020B0A04020102020204" charset="0"/>
              </a:endParaRPr>
            </a:p>
            <a:p>
              <a:pPr algn="r"/>
              <a:r>
                <a:rPr lang="en-US" sz="1335" b="1" dirty="0" err="1">
                  <a:latin typeface="Arial Black" panose="020B0A04020102020204" charset="0"/>
                  <a:cs typeface="Arial Black" panose="020B0A04020102020204" charset="0"/>
                  <a:sym typeface="+mn-ea"/>
                </a:rPr>
                <a:t>Universiti</a:t>
              </a:r>
              <a:r>
                <a:rPr lang="en-US" sz="1335" b="1" dirty="0">
                  <a:latin typeface="Arial Black" panose="020B0A04020102020204" charset="0"/>
                  <a:cs typeface="Arial Black" panose="020B0A04020102020204" charset="0"/>
                  <a:sym typeface="+mn-ea"/>
                </a:rPr>
                <a:t> Malaysia Sarawak,</a:t>
              </a:r>
            </a:p>
            <a:p>
              <a:pPr algn="r"/>
              <a:r>
                <a:rPr lang="en-US" sz="1335" b="1" dirty="0">
                  <a:latin typeface="Arial Black" panose="020B0A04020102020204" charset="0"/>
                  <a:cs typeface="Arial Black" panose="020B0A04020102020204" charset="0"/>
                  <a:sym typeface="+mn-ea"/>
                </a:rPr>
                <a:t> Kota </a:t>
              </a:r>
              <a:r>
                <a:rPr lang="en-US" sz="1335" b="1" dirty="0" err="1">
                  <a:latin typeface="Arial Black" panose="020B0A04020102020204" charset="0"/>
                  <a:cs typeface="Arial Black" panose="020B0A04020102020204" charset="0"/>
                  <a:sym typeface="+mn-ea"/>
                </a:rPr>
                <a:t>Samarahan</a:t>
              </a:r>
              <a:r>
                <a:rPr lang="en-US" sz="1335" b="1" dirty="0">
                  <a:latin typeface="Arial Black" panose="020B0A04020102020204" charset="0"/>
                  <a:cs typeface="Arial Black" panose="020B0A04020102020204" charset="0"/>
                  <a:sym typeface="+mn-ea"/>
                </a:rPr>
                <a:t>, Sarawak,Malaysia.</a:t>
              </a:r>
              <a:endParaRPr lang="en-GB" sz="1335" b="1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pic>
          <p:nvPicPr>
            <p:cNvPr id="10" name="Picture 9" descr="ICLS 1"/>
            <p:cNvPicPr>
              <a:picLocks noChangeAspect="1"/>
            </p:cNvPicPr>
            <p:nvPr/>
          </p:nvPicPr>
          <p:blipFill>
            <a:blip r:embed="rId3"/>
            <a:srcRect b="243"/>
            <a:stretch>
              <a:fillRect/>
            </a:stretch>
          </p:blipFill>
          <p:spPr>
            <a:xfrm>
              <a:off x="0" y="0"/>
              <a:ext cx="2131907" cy="165692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2" name="Picture 1" descr="logo icl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687" y="0"/>
              <a:ext cx="3202093" cy="11159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0"/>
    </mc:Choice>
    <mc:Fallback xmlns="">
      <p:transition spd="slow" advTm="237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5">
            <a:extLst>
              <a:ext uri="{FF2B5EF4-FFF2-40B4-BE49-F238E27FC236}">
                <a16:creationId xmlns:a16="http://schemas.microsoft.com/office/drawing/2014/main" id="{03BE39C0-8A2A-49C7-8E7D-54B372F1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12895" r="37283"/>
          <a:stretch>
            <a:fillRect/>
          </a:stretch>
        </p:blipFill>
        <p:spPr bwMode="auto">
          <a:xfrm>
            <a:off x="2382838" y="580740"/>
            <a:ext cx="3273425" cy="59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6">
            <a:extLst>
              <a:ext uri="{FF2B5EF4-FFF2-40B4-BE49-F238E27FC236}">
                <a16:creationId xmlns:a16="http://schemas.microsoft.com/office/drawing/2014/main" id="{27D407C1-7B3B-4581-9297-7F4A38FC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0" y="3805238"/>
            <a:ext cx="327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action</a:t>
            </a:r>
            <a:endParaRPr lang="en-MY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2EDBD17F-C160-4989-9360-D7FCE1C3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72668" r="37283"/>
          <a:stretch>
            <a:fillRect/>
          </a:stretch>
        </p:blipFill>
        <p:spPr bwMode="auto">
          <a:xfrm>
            <a:off x="2382838" y="3244850"/>
            <a:ext cx="577691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5108C9-7EA4-40C0-99E9-C742EC81CAD0}"/>
              </a:ext>
            </a:extLst>
          </p:cNvPr>
          <p:cNvSpPr/>
          <p:nvPr/>
        </p:nvSpPr>
        <p:spPr>
          <a:xfrm>
            <a:off x="2663825" y="2916238"/>
            <a:ext cx="5495925" cy="2239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"/>
    </mc:Choice>
    <mc:Fallback xmlns="">
      <p:transition spd="slow" advTm="8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of Non-Communicable Disease Pamphlet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6CF52C-92F3-4697-A383-38990DCBA2E8}"/>
              </a:ext>
            </a:extLst>
          </p:cNvPr>
          <p:cNvGrpSpPr/>
          <p:nvPr/>
        </p:nvGrpSpPr>
        <p:grpSpPr>
          <a:xfrm>
            <a:off x="2485527" y="682800"/>
            <a:ext cx="9467933" cy="6175200"/>
            <a:chOff x="4333346" y="173545"/>
            <a:chExt cx="9964732" cy="6510910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930FA776-94F7-4163-9B1C-17EF90D1EF62}"/>
                </a:ext>
              </a:extLst>
            </p:cNvPr>
            <p:cNvSpPr/>
            <p:nvPr/>
          </p:nvSpPr>
          <p:spPr>
            <a:xfrm>
              <a:off x="9696009" y="482837"/>
              <a:ext cx="389593" cy="294616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F387D5-05B4-4F05-93FD-57F3C85393B0}"/>
                </a:ext>
              </a:extLst>
            </p:cNvPr>
            <p:cNvSpPr txBox="1"/>
            <p:nvPr/>
          </p:nvSpPr>
          <p:spPr>
            <a:xfrm>
              <a:off x="10198205" y="1704079"/>
              <a:ext cx="4099873" cy="48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risk factors: susceptibility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939198-3DE8-4A9F-9F9C-5B87F263B589}"/>
                </a:ext>
              </a:extLst>
            </p:cNvPr>
            <p:cNvSpPr txBox="1"/>
            <p:nvPr/>
          </p:nvSpPr>
          <p:spPr>
            <a:xfrm>
              <a:off x="4333346" y="695430"/>
              <a:ext cx="2266134" cy="486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SLE – Panel 3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8F453B-F893-4CA9-9D70-8405E60C3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00" r="36733"/>
            <a:stretch/>
          </p:blipFill>
          <p:spPr>
            <a:xfrm>
              <a:off x="6599480" y="173545"/>
              <a:ext cx="2983927" cy="6510910"/>
            </a:xfrm>
            <a:prstGeom prst="rect">
              <a:avLst/>
            </a:prstGeom>
          </p:spPr>
        </p:pic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91BAAED0-55A8-4F90-84B1-53452290F374}"/>
                </a:ext>
              </a:extLst>
            </p:cNvPr>
            <p:cNvSpPr/>
            <p:nvPr/>
          </p:nvSpPr>
          <p:spPr>
            <a:xfrm>
              <a:off x="9696008" y="3551000"/>
              <a:ext cx="389593" cy="219848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627B72-7A93-4256-9E54-3D2632EA15F4}"/>
                </a:ext>
              </a:extLst>
            </p:cNvPr>
            <p:cNvSpPr txBox="1"/>
            <p:nvPr/>
          </p:nvSpPr>
          <p:spPr>
            <a:xfrm>
              <a:off x="10198203" y="4406861"/>
              <a:ext cx="2106397" cy="48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severity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1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of Non-Communicable Disease Pamphlet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2DADC9-0BFB-4DDF-96E2-815665140C40}"/>
              </a:ext>
            </a:extLst>
          </p:cNvPr>
          <p:cNvGrpSpPr/>
          <p:nvPr/>
        </p:nvGrpSpPr>
        <p:grpSpPr>
          <a:xfrm>
            <a:off x="0" y="731826"/>
            <a:ext cx="11771344" cy="6082294"/>
            <a:chOff x="216599" y="524330"/>
            <a:chExt cx="11771344" cy="6082294"/>
          </a:xfrm>
        </p:grpSpPr>
        <p:pic>
          <p:nvPicPr>
            <p:cNvPr id="4" name="Picture 3" descr="g1">
              <a:extLst>
                <a:ext uri="{FF2B5EF4-FFF2-40B4-BE49-F238E27FC236}">
                  <a16:creationId xmlns:a16="http://schemas.microsoft.com/office/drawing/2014/main" id="{96D19C1D-6A54-4D4D-A1C7-41992B6650FD}"/>
                </a:ext>
              </a:extLst>
            </p:cNvPr>
            <p:cNvPicPr/>
            <p:nvPr/>
          </p:nvPicPr>
          <p:blipFill>
            <a:blip r:embed="rId2"/>
            <a:srcRect l="66637" r="766" b="818"/>
            <a:stretch>
              <a:fillRect/>
            </a:stretch>
          </p:blipFill>
          <p:spPr>
            <a:xfrm>
              <a:off x="1840429" y="524331"/>
              <a:ext cx="3004525" cy="60822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g2">
              <a:extLst>
                <a:ext uri="{FF2B5EF4-FFF2-40B4-BE49-F238E27FC236}">
                  <a16:creationId xmlns:a16="http://schemas.microsoft.com/office/drawing/2014/main" id="{5C592DAE-7DDE-4FFF-A28D-B9B2527BA6A0}"/>
                </a:ext>
              </a:extLst>
            </p:cNvPr>
            <p:cNvPicPr/>
            <p:nvPr/>
          </p:nvPicPr>
          <p:blipFill>
            <a:blip r:embed="rId3">
              <a:lum bright="-6000" contrast="18000"/>
            </a:blip>
            <a:srcRect l="289" t="410" r="67084" b="614"/>
            <a:stretch>
              <a:fillRect/>
            </a:stretch>
          </p:blipFill>
          <p:spPr>
            <a:xfrm>
              <a:off x="6974006" y="524330"/>
              <a:ext cx="3147233" cy="6082293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DE3A90-2E55-4F8F-8E26-8448840EBFF5}"/>
                </a:ext>
              </a:extLst>
            </p:cNvPr>
            <p:cNvSpPr txBox="1"/>
            <p:nvPr/>
          </p:nvSpPr>
          <p:spPr>
            <a:xfrm>
              <a:off x="10325108" y="4247933"/>
              <a:ext cx="1642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recommended actions</a:t>
              </a:r>
              <a:endParaRPr lang="en-MY" dirty="0"/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A5BF6C61-2A8A-4193-AB3B-54337FD7428B}"/>
                </a:ext>
              </a:extLst>
            </p:cNvPr>
            <p:cNvSpPr/>
            <p:nvPr/>
          </p:nvSpPr>
          <p:spPr>
            <a:xfrm>
              <a:off x="10182398" y="2934269"/>
              <a:ext cx="102102" cy="3534770"/>
            </a:xfrm>
            <a:prstGeom prst="rightBrac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938A97-2E8C-494A-B545-0E57B28EA6E6}"/>
                </a:ext>
              </a:extLst>
            </p:cNvPr>
            <p:cNvSpPr/>
            <p:nvPr/>
          </p:nvSpPr>
          <p:spPr>
            <a:xfrm>
              <a:off x="4924311" y="5281684"/>
              <a:ext cx="234029" cy="1324939"/>
            </a:xfrm>
            <a:prstGeom prst="rightBrac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F281C4-65AE-4D93-A1CF-08B541E4DC43}"/>
                </a:ext>
              </a:extLst>
            </p:cNvPr>
            <p:cNvSpPr txBox="1"/>
            <p:nvPr/>
          </p:nvSpPr>
          <p:spPr>
            <a:xfrm>
              <a:off x="5217995" y="5297775"/>
              <a:ext cx="1642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susceptibility &amp; recommended actions</a:t>
              </a:r>
              <a:endParaRPr lang="en-MY" dirty="0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2C11DDD-0B05-43CE-B893-B31F9BD119DB}"/>
                </a:ext>
              </a:extLst>
            </p:cNvPr>
            <p:cNvSpPr/>
            <p:nvPr/>
          </p:nvSpPr>
          <p:spPr>
            <a:xfrm>
              <a:off x="4958681" y="3471050"/>
              <a:ext cx="234029" cy="1553769"/>
            </a:xfrm>
            <a:prstGeom prst="rightBrac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FD8BA5-ED53-4827-903A-0A1BF7C1BB35}"/>
                </a:ext>
              </a:extLst>
            </p:cNvPr>
            <p:cNvSpPr txBox="1"/>
            <p:nvPr/>
          </p:nvSpPr>
          <p:spPr>
            <a:xfrm>
              <a:off x="5192710" y="3924768"/>
              <a:ext cx="1642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recommended actions</a:t>
              </a:r>
              <a:endParaRPr lang="en-MY" dirty="0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65EF34C9-450F-4DD8-A463-A114F767BBB3}"/>
                </a:ext>
              </a:extLst>
            </p:cNvPr>
            <p:cNvSpPr/>
            <p:nvPr/>
          </p:nvSpPr>
          <p:spPr>
            <a:xfrm>
              <a:off x="4923792" y="1125909"/>
              <a:ext cx="234029" cy="1553769"/>
            </a:xfrm>
            <a:prstGeom prst="rightBrac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923525-900D-4F51-88E5-508E2AEB0FBC}"/>
                </a:ext>
              </a:extLst>
            </p:cNvPr>
            <p:cNvSpPr txBox="1"/>
            <p:nvPr/>
          </p:nvSpPr>
          <p:spPr>
            <a:xfrm>
              <a:off x="5192710" y="1718127"/>
              <a:ext cx="1642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severity</a:t>
              </a:r>
              <a:endParaRPr lang="en-MY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1BC4D4-1663-4778-B7B6-73EAF35ECF2F}"/>
                </a:ext>
              </a:extLst>
            </p:cNvPr>
            <p:cNvSpPr txBox="1"/>
            <p:nvPr/>
          </p:nvSpPr>
          <p:spPr>
            <a:xfrm>
              <a:off x="10260251" y="887130"/>
              <a:ext cx="17276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Breast Cancer Panel 5</a:t>
              </a:r>
              <a:endParaRPr lang="en-MY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D459D-5473-4CB3-A2ED-0C76EECD5994}"/>
                </a:ext>
              </a:extLst>
            </p:cNvPr>
            <p:cNvSpPr txBox="1"/>
            <p:nvPr/>
          </p:nvSpPr>
          <p:spPr>
            <a:xfrm>
              <a:off x="216599" y="1194907"/>
              <a:ext cx="1627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Breast Cancer Panel 4</a:t>
              </a:r>
              <a:endParaRPr lang="en-MY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9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"/>
    </mc:Choice>
    <mc:Fallback xmlns="">
      <p:transition spd="slow" advTm="7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 of the Study: Data Analysis Procedures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490" y="1044932"/>
            <a:ext cx="8445789" cy="563490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/>
              <a:t>The analysis framework for the content of health communication messages was based on Witte’s (1992) Extended Parallel Process Model.</a:t>
            </a:r>
          </a:p>
          <a:p>
            <a:pPr marL="342900" indent="-3429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words and phrases that showed the </a:t>
            </a:r>
            <a:r>
              <a:rPr lang="en-US" sz="2400" b="1" dirty="0">
                <a:solidFill>
                  <a:srgbClr val="00B0F0"/>
                </a:solidFill>
              </a:rPr>
              <a:t>effects and symptoms of a disease </a:t>
            </a:r>
            <a:r>
              <a:rPr lang="en-US" sz="2400" dirty="0"/>
              <a:t>were put under </a:t>
            </a:r>
            <a:r>
              <a:rPr lang="en-US" sz="2400" b="1" dirty="0">
                <a:solidFill>
                  <a:srgbClr val="00B0F0"/>
                </a:solidFill>
              </a:rPr>
              <a:t>severity</a:t>
            </a:r>
            <a:r>
              <a:rPr lang="en-US" sz="2400" dirty="0"/>
              <a:t>. words and phrases that pointed out </a:t>
            </a:r>
            <a:r>
              <a:rPr lang="en-US" sz="2400" b="1" dirty="0">
                <a:solidFill>
                  <a:srgbClr val="00B0F0"/>
                </a:solidFill>
              </a:rPr>
              <a:t>risk factors as well as the probabilities </a:t>
            </a:r>
            <a:r>
              <a:rPr lang="en-US" sz="2400" dirty="0"/>
              <a:t>of a person to be affected by a disease were </a:t>
            </a:r>
            <a:r>
              <a:rPr lang="en-US" sz="2400" dirty="0" err="1"/>
              <a:t>categorised</a:t>
            </a:r>
            <a:r>
              <a:rPr lang="en-US" sz="2400" dirty="0"/>
              <a:t> as </a:t>
            </a:r>
            <a:r>
              <a:rPr lang="en-US" sz="2400" b="1" dirty="0">
                <a:solidFill>
                  <a:srgbClr val="00B0F0"/>
                </a:solidFill>
              </a:rPr>
              <a:t>susceptibility</a:t>
            </a:r>
            <a:r>
              <a:rPr lang="en-US" sz="2400" dirty="0"/>
              <a:t>.</a:t>
            </a:r>
          </a:p>
          <a:p>
            <a:pPr marL="342900" indent="-3429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Info on preventions and treatments were identified as </a:t>
            </a:r>
            <a:r>
              <a:rPr lang="en-US" sz="2400" b="1" dirty="0">
                <a:solidFill>
                  <a:srgbClr val="00B0F0"/>
                </a:solidFill>
              </a:rPr>
              <a:t>recommended actions</a:t>
            </a:r>
            <a:r>
              <a:rPr lang="en-US" sz="24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712" y="1047527"/>
            <a:ext cx="3057525" cy="563231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Definitions</a:t>
            </a:r>
          </a:p>
          <a:p>
            <a:endParaRPr lang="en-US" dirty="0"/>
          </a:p>
          <a:p>
            <a:r>
              <a:rPr lang="en-US" b="1" dirty="0"/>
              <a:t>Severity</a:t>
            </a:r>
            <a:r>
              <a:rPr lang="en-US" dirty="0"/>
              <a:t> refers to the seriousness of a threat (Witte et al, 1996). </a:t>
            </a:r>
          </a:p>
          <a:p>
            <a:endParaRPr lang="en-US" dirty="0"/>
          </a:p>
          <a:p>
            <a:r>
              <a:rPr lang="en-US" b="1" dirty="0"/>
              <a:t>Susceptibility</a:t>
            </a:r>
            <a:r>
              <a:rPr lang="en-US" dirty="0"/>
              <a:t> refers to the likelihood of the threat affecting a person (Witte et  al., 1996). </a:t>
            </a:r>
          </a:p>
          <a:p>
            <a:endParaRPr lang="en-US" b="1" dirty="0"/>
          </a:p>
          <a:p>
            <a:r>
              <a:rPr lang="en-US" b="1" dirty="0"/>
              <a:t>Recommended actions </a:t>
            </a:r>
            <a:r>
              <a:rPr lang="en-US" dirty="0"/>
              <a:t>encompass: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Self-efficacy- confidence in their own ability to carry out recommended actions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efficacy - confidence in the effectiveness of the recommended actions.</a:t>
            </a:r>
          </a:p>
        </p:txBody>
      </p:sp>
    </p:spTree>
    <p:extLst>
      <p:ext uri="{BB962C8B-B14F-4D97-AF65-F5344CB8AC3E}">
        <p14:creationId xmlns:p14="http://schemas.microsoft.com/office/powerpoint/2010/main" val="35295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3"/>
    </mc:Choice>
    <mc:Fallback xmlns="">
      <p:transition spd="slow" advTm="495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81201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ercentage of information on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susceptibility, severity and recommended actions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disease pamphlets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1981200"/>
            <a:ext cx="11462327" cy="387005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disease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pamphlets: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30.61%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content was on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27.55%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on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susceptibility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41.84% was on recommended actions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Non-communicable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diseases (which includes cancer), interestingly, the proportion of content on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severity was played down (27.50%),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the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susceptibility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percentage was similar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(28.75%).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30.5% was on recommended actions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space given to information recommended actions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severity and susceptibility in disease pamphlets in general. The purpose of the pamphlets is to get the public to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health protective measures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2"/>
    </mc:Choice>
    <mc:Fallback xmlns="">
      <p:transition spd="slow" advTm="368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48602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the percentage of information on susceptibility, severity and recommended actions in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on infectious diseases and non-communicable diseases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(includes cancer).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5" y="4613417"/>
            <a:ext cx="9256243" cy="166025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for 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non-communicable diseases, there is less emphasis on recommended actions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infectious diseases, probably because diseases like cancer have non-definitive causes and some are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inherited from their family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Examples of hypertension, thalassemia and diabetes.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835" y="2641780"/>
            <a:ext cx="9362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results show the 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recommended actions in infectious disease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because the public can take action to reduce their chances of getting conjunctivitis, hepatitis B and C, HIV/AIDS, rubella and so on.</a:t>
            </a:r>
          </a:p>
        </p:txBody>
      </p:sp>
    </p:spTree>
    <p:extLst>
      <p:ext uri="{BB962C8B-B14F-4D97-AF65-F5344CB8AC3E}">
        <p14:creationId xmlns:p14="http://schemas.microsoft.com/office/powerpoint/2010/main" val="42754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9"/>
    </mc:Choice>
    <mc:Fallback xmlns="">
      <p:transition spd="slow" advTm="436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2486026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the percentage of information on susceptibility, severity and recommended actions in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on infectious diseases and non-communicable diseases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(includes cancer).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2711716"/>
            <a:ext cx="9693564" cy="387005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disease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slightly more than susceptibility but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non-communicable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diseases have more info on susceptibility than severity.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seems that in the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of infectious diseases, 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 is to get the public to be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 of the signs and symptoms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diseases. As infectious disease can infect anyone in contact, people may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cautious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not getting themselves in contact with anyone with the disease.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AIDS, in order for individuals to engage in protective health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they must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 susceptible to a serious threat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believe they are able to undertake a response that effectively averts the threat (Witte, 1991). </a:t>
            </a:r>
          </a:p>
        </p:txBody>
      </p:sp>
    </p:spTree>
    <p:extLst>
      <p:ext uri="{BB962C8B-B14F-4D97-AF65-F5344CB8AC3E}">
        <p14:creationId xmlns:p14="http://schemas.microsoft.com/office/powerpoint/2010/main" val="41695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84"/>
    </mc:Choice>
    <mc:Fallback xmlns="">
      <p:transition spd="slow" advTm="7988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2486026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the percentage of information on susceptibility, severity and recommended actions in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on infectious diseases and non-communicable diseases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(includes cancer).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7" y="2711716"/>
            <a:ext cx="9242990" cy="387005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we found that in the disease pamphlets, there is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avoidance of later stage symptoms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possible that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severity is played down in pamphlets on non-communicable diseases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create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feeling of hope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is very important in the case of cancer.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Hong (2011) stated that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severity influences health consciousness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message acceptance and it is important to include severity of a health threat when the authority attempts to promote healthy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6"/>
    </mc:Choice>
    <mc:Fallback xmlns="">
      <p:transition spd="slow" advTm="5345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79" y="1223094"/>
            <a:ext cx="11389841" cy="5634906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noted that the selected pamphlets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many recommended responses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all diseases with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emphasis on the efficacy of the recommended responses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recommended action was also most widely found in infectious and non-communicable disease pamphlets. 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Nevertheless, there was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neglect of severity and susceptibility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every EPPM message component is included. 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Apparently, this indicates that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EPPM message aspect plays an important role in the communication of messages in disease pamphlets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Each message component is a piece of information that completes a collection of knowledge in a pamphlet. 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7"/>
    </mc:Choice>
    <mc:Fallback xmlns="">
      <p:transition spd="slow" advTm="634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863866"/>
            <a:ext cx="11548868" cy="563490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are the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of choice for presenting textual knowledge on a healthcare subject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(Kline &amp; Mattson, 2000).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study of the efficacy of written content demonstrates that pamphlets can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awareness, 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perceptions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a large variety of health problems effectively (Paul &amp; Redman, 1997).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little is known about the kinds of information put in disease pamphlets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the convincing methods used to encourage the consumer to take prevention steps or cure measures to avoid the disease (Ting et al., 2020). </a:t>
            </a:r>
            <a:endParaRPr lang="en-GB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84"/>
    </mc:Choice>
    <mc:Fallback xmlns="">
      <p:transition spd="slow" advTm="770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863866"/>
            <a:ext cx="11522364" cy="5377908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Malaysia, the few studies that have been conducted are on persuasion appeals in health messages but not on types of information:</a:t>
            </a:r>
          </a:p>
          <a:p>
            <a:pPr marL="457200" indent="-4572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logos appeal or facts on symptoms and preventive measures for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diseases in airports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(Ting &amp; Jerome, 2018) </a:t>
            </a:r>
          </a:p>
          <a:p>
            <a:pPr marL="457200" indent="-457200" algn="l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pathos or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 appeal plays on people’s fear, guilt and pity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(Jerome &amp; Ting, 2017).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studies have also shown that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 risk responses differ from other diseases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(Bell et al., 2014a, 2014b; Chen et al., 2015;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McGlone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2013). </a:t>
            </a:r>
          </a:p>
          <a:p>
            <a:pPr marL="0" indent="0" algn="l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do disease pamphlets on infectious diseases and cancer differ in the kinds of information? 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84"/>
    </mc:Choice>
    <mc:Fallback xmlns="">
      <p:transition spd="slow" advTm="465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 of Study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39" y="824109"/>
            <a:ext cx="11562121" cy="563490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fill in the void of research on the kinds of information put in health messages, our study examined the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of health communication messages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and non-communicable diseases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pamphlets produced by health agencies in Malaysia. 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specific objectives of the study were to: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AutoNum type="arabicParenBoth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the percentage of information on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susceptibility, severity and recommended actions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disease pamphlets; and 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AutoNum type="arabicParenBoth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the percentage of information on susceptibility, severity and recommended actions in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pamphlets on infectious diseases and non-communicable diseases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(includes cancer).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6"/>
    </mc:Choice>
    <mc:Fallback xmlns="">
      <p:transition spd="slow" advTm="403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Theoretical Framework of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682800"/>
            <a:ext cx="11462327" cy="563490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framework used to guide the content analysis was based on the Extended Parallel Process Model (Witte, 1992) that covers severity, susceptibility, and recommended action. 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90" t="16852" r="4961" b="8333"/>
          <a:stretch/>
        </p:blipFill>
        <p:spPr>
          <a:xfrm>
            <a:off x="3232715" y="1811847"/>
            <a:ext cx="8594448" cy="47760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2715" y="3758596"/>
            <a:ext cx="2081213" cy="1133475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837" y="2478285"/>
            <a:ext cx="2427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Self efficacy </a:t>
            </a:r>
            <a:r>
              <a:rPr lang="en-US" sz="2000" b="1" dirty="0"/>
              <a:t>refers to a person’s confidence in carrying out health protective measures.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B0F0"/>
                </a:solidFill>
              </a:rPr>
              <a:t>Response efficacy </a:t>
            </a:r>
            <a:r>
              <a:rPr lang="en-US" sz="2000" b="1" dirty="0"/>
              <a:t>refers to perceived effectiveness of preventive or treatment measures</a:t>
            </a:r>
          </a:p>
        </p:txBody>
      </p:sp>
    </p:spTree>
    <p:extLst>
      <p:ext uri="{BB962C8B-B14F-4D97-AF65-F5344CB8AC3E}">
        <p14:creationId xmlns:p14="http://schemas.microsoft.com/office/powerpoint/2010/main" val="20912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9"/>
    </mc:Choice>
    <mc:Fallback xmlns="">
      <p:transition spd="slow" advTm="175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 of the Study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9AA81-3E4B-4F41-B467-473CC9C8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36" y="863866"/>
            <a:ext cx="11462327" cy="563490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Altogether 34 pamphlets collected from websites, government hospitals, and private hospitals were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9535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infectious diseases</a:t>
            </a:r>
          </a:p>
          <a:p>
            <a:pPr marL="89535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noncommunicable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disease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pamphlets were published by the government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(MOH) and non-governmental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(MAKNA and Pfizer).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</a:pPr>
            <a:endParaRPr lang="en-GB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6"/>
    </mc:Choice>
    <mc:Fallback xmlns="">
      <p:transition spd="slow" advTm="331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08A3-91D6-4ED6-A6B5-981DF3A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8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of Infectious Disease Pamphlet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4EF300-19D3-45E6-8E38-663E6790DDC4}"/>
              </a:ext>
            </a:extLst>
          </p:cNvPr>
          <p:cNvGrpSpPr/>
          <p:nvPr/>
        </p:nvGrpSpPr>
        <p:grpSpPr>
          <a:xfrm>
            <a:off x="237986" y="839028"/>
            <a:ext cx="11145047" cy="5892800"/>
            <a:chOff x="237986" y="839028"/>
            <a:chExt cx="11145047" cy="5892800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82720ACC-9ADB-4981-A0E8-15888D3E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86" y="2264811"/>
              <a:ext cx="39102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Tuberculosis: Panel 3</a:t>
              </a:r>
              <a:endParaRPr lang="en-MY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424A1F7F-2272-4BF1-A8CB-BBA5A9AC2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078" y="839028"/>
              <a:ext cx="8948955" cy="5892800"/>
              <a:chOff x="1771606" y="481956"/>
              <a:chExt cx="8947147" cy="5894087"/>
            </a:xfrm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E334DE40-D8B5-4E2A-A428-8F6D94824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55" t="12325" r="36522" b="32481"/>
              <a:stretch>
                <a:fillRect/>
              </a:stretch>
            </p:blipFill>
            <p:spPr bwMode="auto">
              <a:xfrm>
                <a:off x="3816625" y="481956"/>
                <a:ext cx="5037385" cy="5894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B1C6C0BB-D74D-4CC5-9F46-7ACA5EA2A17B}"/>
                  </a:ext>
                </a:extLst>
              </p:cNvPr>
              <p:cNvSpPr/>
              <p:nvPr/>
            </p:nvSpPr>
            <p:spPr>
              <a:xfrm>
                <a:off x="8981306" y="639153"/>
                <a:ext cx="228554" cy="3310660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238D9E59-A517-41AB-88AD-869B43424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7518" y="2063650"/>
                <a:ext cx="14312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severity</a:t>
                </a:r>
                <a:endParaRPr lang="en-MY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8FB3F419-E51F-4036-AF5C-339A1FC85441}"/>
                  </a:ext>
                </a:extLst>
              </p:cNvPr>
              <p:cNvSpPr/>
              <p:nvPr/>
            </p:nvSpPr>
            <p:spPr>
              <a:xfrm flipH="1">
                <a:off x="3816625" y="4929514"/>
                <a:ext cx="136014" cy="1446528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/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BB3B906D-0339-4B9A-B70F-7E7346D95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606" y="5421895"/>
                <a:ext cx="2688061" cy="461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susceptibility</a:t>
                </a:r>
                <a:endParaRPr lang="en-MY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34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"/>
    </mc:Choice>
    <mc:Fallback xmlns="">
      <p:transition spd="slow" advTm="45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9B7A5EB7-C8CA-40D6-8362-5E219D5D8444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580740"/>
            <a:ext cx="5950587" cy="5970873"/>
            <a:chOff x="7843288" y="659004"/>
            <a:chExt cx="5950338" cy="5970724"/>
          </a:xfrm>
        </p:grpSpPr>
        <p:sp>
          <p:nvSpPr>
            <p:cNvPr id="28675" name="TextBox 4">
              <a:extLst>
                <a:ext uri="{FF2B5EF4-FFF2-40B4-BE49-F238E27FC236}">
                  <a16:creationId xmlns:a16="http://schemas.microsoft.com/office/drawing/2014/main" id="{4B14F540-71C9-40F0-A0EE-9856D576E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4525" y="1045457"/>
              <a:ext cx="2479101" cy="4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Typhoid: Panel 6</a:t>
              </a:r>
              <a:endParaRPr lang="en-MY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676" name="Picture 5">
              <a:extLst>
                <a:ext uri="{FF2B5EF4-FFF2-40B4-BE49-F238E27FC236}">
                  <a16:creationId xmlns:a16="http://schemas.microsoft.com/office/drawing/2014/main" id="{A47EC014-8F35-4140-B888-0D818AF4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69" t="12895" r="37283"/>
            <a:stretch>
              <a:fillRect/>
            </a:stretch>
          </p:blipFill>
          <p:spPr bwMode="auto">
            <a:xfrm>
              <a:off x="7843288" y="659004"/>
              <a:ext cx="3273288" cy="597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"/>
    </mc:Choice>
    <mc:Fallback xmlns="">
      <p:transition spd="slow" advTm="7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5">
            <a:extLst>
              <a:ext uri="{FF2B5EF4-FFF2-40B4-BE49-F238E27FC236}">
                <a16:creationId xmlns:a16="http://schemas.microsoft.com/office/drawing/2014/main" id="{D5BE439C-B573-4762-97DC-9E6D2198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12895" r="37283"/>
          <a:stretch>
            <a:fillRect/>
          </a:stretch>
        </p:blipFill>
        <p:spPr bwMode="auto">
          <a:xfrm>
            <a:off x="2382838" y="580740"/>
            <a:ext cx="3273425" cy="59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D851C26-6C15-4DA2-9A42-46E4BBBE06AF}"/>
              </a:ext>
            </a:extLst>
          </p:cNvPr>
          <p:cNvSpPr/>
          <p:nvPr/>
        </p:nvSpPr>
        <p:spPr>
          <a:xfrm>
            <a:off x="7388225" y="1438275"/>
            <a:ext cx="1476375" cy="5715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9700" name="TextBox 15">
            <a:extLst>
              <a:ext uri="{FF2B5EF4-FFF2-40B4-BE49-F238E27FC236}">
                <a16:creationId xmlns:a16="http://schemas.microsoft.com/office/drawing/2014/main" id="{C839DC67-C7A5-4853-9696-7F8A39C9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7" y="1492250"/>
            <a:ext cx="320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actions</a:t>
            </a:r>
            <a:endParaRPr lang="en-MY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6CEFD450-72F3-45E3-98D9-8E2F746DB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12895" r="37283"/>
          <a:stretch>
            <a:fillRect/>
          </a:stretch>
        </p:blipFill>
        <p:spPr bwMode="auto">
          <a:xfrm>
            <a:off x="2382838" y="581025"/>
            <a:ext cx="3273425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D84AC90C-2926-435F-B1A6-12F26AC6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12895" r="37283" b="58765"/>
          <a:stretch>
            <a:fillRect/>
          </a:stretch>
        </p:blipFill>
        <p:spPr bwMode="auto">
          <a:xfrm>
            <a:off x="504825" y="581025"/>
            <a:ext cx="677386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3C6B353-855C-4A00-88D8-D315271D065F}"/>
              </a:ext>
            </a:extLst>
          </p:cNvPr>
          <p:cNvSpPr/>
          <p:nvPr/>
        </p:nvSpPr>
        <p:spPr bwMode="auto">
          <a:xfrm>
            <a:off x="2122488" y="581025"/>
            <a:ext cx="2555875" cy="19891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16242-2159-4A4C-8D0C-723D8739026C}"/>
              </a:ext>
            </a:extLst>
          </p:cNvPr>
          <p:cNvSpPr/>
          <p:nvPr/>
        </p:nvSpPr>
        <p:spPr bwMode="auto">
          <a:xfrm>
            <a:off x="4691063" y="566738"/>
            <a:ext cx="2554287" cy="22828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"/>
    </mc:Choice>
    <mc:Fallback xmlns="">
      <p:transition spd="slow" advTm="96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1255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Barlow</vt:lpstr>
      <vt:lpstr>Calibri</vt:lpstr>
      <vt:lpstr>Calibri Light</vt:lpstr>
      <vt:lpstr>Office Theme</vt:lpstr>
      <vt:lpstr>PowerPoint Presentation</vt:lpstr>
      <vt:lpstr>Introduction</vt:lpstr>
      <vt:lpstr>Introduction</vt:lpstr>
      <vt:lpstr>Purpose of Study </vt:lpstr>
      <vt:lpstr>Theoretical Framework of Study</vt:lpstr>
      <vt:lpstr>Method of the Study</vt:lpstr>
      <vt:lpstr>Example of Infectious Disease Pamphlet</vt:lpstr>
      <vt:lpstr>PowerPoint Presentation</vt:lpstr>
      <vt:lpstr>PowerPoint Presentation</vt:lpstr>
      <vt:lpstr>PowerPoint Presentation</vt:lpstr>
      <vt:lpstr>Example of Non-Communicable Disease Pamphlet</vt:lpstr>
      <vt:lpstr>Example of Non-Communicable Disease Pamphlet</vt:lpstr>
      <vt:lpstr>Method of the Study: Data Analysis Procedures</vt:lpstr>
      <vt:lpstr>Results  (1) Percentage of information on susceptibility, severity and recommended actions in the disease pamphlets     </vt:lpstr>
      <vt:lpstr>Results  (2) Compare the percentage of information on susceptibility, severity and recommended actions in pamphlets on infectious diseases and non-communicable diseases (includes cancer).  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NUR SHAZWANIE</dc:creator>
  <cp:lastModifiedBy>Su-Hie Ting</cp:lastModifiedBy>
  <cp:revision>192</cp:revision>
  <dcterms:created xsi:type="dcterms:W3CDTF">2021-08-05T07:33:26Z</dcterms:created>
  <dcterms:modified xsi:type="dcterms:W3CDTF">2021-08-26T10:24:40Z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