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183FBFF-994C-4E82-919E-244FC317E218}" type="datetimeFigureOut">
              <a:rPr lang="en-US" smtClean="0"/>
              <a:t>9/17/2018</a:t>
            </a:fld>
            <a:endParaRPr lang="en-MY"/>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MY"/>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C7E93A-DCE9-478D-98F6-23473B1599F8}" type="slidenum">
              <a:rPr lang="en-MY" smtClean="0"/>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183FBFF-994C-4E82-919E-244FC317E218}" type="datetimeFigureOut">
              <a:rPr lang="en-US" smtClean="0"/>
              <a:t>9/17/2018</a:t>
            </a:fld>
            <a:endParaRPr lang="en-MY"/>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MY"/>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C7E93A-DCE9-478D-98F6-23473B1599F8}" type="slidenum">
              <a:rPr lang="en-MY" smtClean="0"/>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183FBFF-994C-4E82-919E-244FC317E218}" type="datetimeFigureOut">
              <a:rPr lang="en-US" smtClean="0"/>
              <a:t>9/17/2018</a:t>
            </a:fld>
            <a:endParaRPr lang="en-MY"/>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MY"/>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C7E93A-DCE9-478D-98F6-23473B1599F8}" type="slidenum">
              <a:rPr lang="en-MY" smtClean="0"/>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8" name="Footer Placeholder 7"/>
          <p:cNvSpPr>
            <a:spLocks noGrp="1"/>
          </p:cNvSpPr>
          <p:nvPr>
            <p:ph type="ftr" sz="quarter" idx="11"/>
          </p:nvPr>
        </p:nvSpPr>
        <p:spPr/>
        <p:txBody>
          <a:bodyPr/>
          <a:lstStyle>
            <a:extLst/>
          </a:lstStyle>
          <a:p>
            <a:endParaRPr lang="en-MY"/>
          </a:p>
        </p:txBody>
      </p:sp>
      <p:sp>
        <p:nvSpPr>
          <p:cNvPr id="9" name="Slide Number Placeholder 8"/>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4" name="Footer Placeholder 3"/>
          <p:cNvSpPr>
            <a:spLocks noGrp="1"/>
          </p:cNvSpPr>
          <p:nvPr>
            <p:ph type="ftr" sz="quarter" idx="11"/>
          </p:nvPr>
        </p:nvSpPr>
        <p:spPr/>
        <p:txBody>
          <a:bodyPr/>
          <a:lstStyle>
            <a:extLst/>
          </a:lstStyle>
          <a:p>
            <a:endParaRPr lang="en-MY"/>
          </a:p>
        </p:txBody>
      </p:sp>
      <p:sp>
        <p:nvSpPr>
          <p:cNvPr id="5" name="Slide Number Placeholder 4"/>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183FBFF-994C-4E82-919E-244FC317E218}" type="datetimeFigureOut">
              <a:rPr lang="en-US" smtClean="0"/>
              <a:t>9/17/2018</a:t>
            </a:fld>
            <a:endParaRPr lang="en-MY"/>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MY"/>
          </a:p>
        </p:txBody>
      </p:sp>
      <p:sp>
        <p:nvSpPr>
          <p:cNvPr id="4" name="Slide Number Placeholder 3"/>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B1C7E93A-DCE9-478D-98F6-23473B1599F8}" type="slidenum">
              <a:rPr lang="en-MY" smtClean="0"/>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183FBFF-994C-4E82-919E-244FC317E218}" type="datetimeFigureOut">
              <a:rPr lang="en-US" smtClean="0"/>
              <a:t>9/17/2018</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B1C7E93A-DCE9-478D-98F6-23473B1599F8}" type="slidenum">
              <a:rPr lang="en-MY" smtClean="0"/>
              <a:t>‹#›</a:t>
            </a:fld>
            <a:endParaRPr lang="en-MY"/>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183FBFF-994C-4E82-919E-244FC317E218}" type="datetimeFigureOut">
              <a:rPr lang="en-US" smtClean="0"/>
              <a:t>9/17/2018</a:t>
            </a:fld>
            <a:endParaRPr lang="en-MY"/>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MY"/>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C7E93A-DCE9-478D-98F6-23473B1599F8}" type="slidenum">
              <a:rPr lang="en-MY" smtClean="0"/>
              <a:t>‹#›</a:t>
            </a:fld>
            <a:endParaRPr lang="en-MY"/>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dirty="0" smtClean="0"/>
              <a:t> </a:t>
            </a:r>
            <a:r>
              <a:rPr lang="en-MY" dirty="0" err="1" smtClean="0"/>
              <a:t>Neuro</a:t>
            </a:r>
            <a:r>
              <a:rPr lang="en-MY" dirty="0" smtClean="0"/>
              <a:t>-Cognitive </a:t>
            </a:r>
            <a:r>
              <a:rPr lang="en-MY" smtClean="0"/>
              <a:t>science for STEM</a:t>
            </a:r>
            <a:endParaRPr lang="en-MY" dirty="0"/>
          </a:p>
        </p:txBody>
      </p:sp>
      <p:sp>
        <p:nvSpPr>
          <p:cNvPr id="3" name="Subtitle 2"/>
          <p:cNvSpPr>
            <a:spLocks noGrp="1"/>
          </p:cNvSpPr>
          <p:nvPr>
            <p:ph type="subTitle" idx="1"/>
          </p:nvPr>
        </p:nvSpPr>
        <p:spPr/>
        <p:txBody>
          <a:bodyPr/>
          <a:lstStyle/>
          <a:p>
            <a:r>
              <a:rPr lang="en-MY" dirty="0" err="1" smtClean="0"/>
              <a:t>Norsiah</a:t>
            </a:r>
            <a:r>
              <a:rPr lang="en-MY" dirty="0" smtClean="0"/>
              <a:t> </a:t>
            </a:r>
            <a:r>
              <a:rPr lang="en-MY" dirty="0" err="1" smtClean="0"/>
              <a:t>Fauzan</a:t>
            </a:r>
            <a:endParaRPr lang="en-M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b="1" dirty="0" smtClean="0"/>
              <a:t>Big Data from Mind, Behaviour, Brain and Neurosciences</a:t>
            </a:r>
            <a:r>
              <a:rPr lang="en-MY" dirty="0" smtClean="0"/>
              <a:t/>
            </a:r>
            <a:br>
              <a:rPr lang="en-MY" dirty="0" smtClean="0"/>
            </a:br>
            <a:endParaRPr lang="en-MY" dirty="0"/>
          </a:p>
        </p:txBody>
      </p:sp>
      <p:sp>
        <p:nvSpPr>
          <p:cNvPr id="3" name="Content Placeholder 2"/>
          <p:cNvSpPr>
            <a:spLocks noGrp="1"/>
          </p:cNvSpPr>
          <p:nvPr>
            <p:ph idx="1"/>
          </p:nvPr>
        </p:nvSpPr>
        <p:spPr/>
        <p:txBody>
          <a:bodyPr>
            <a:normAutofit/>
          </a:bodyPr>
          <a:lstStyle/>
          <a:p>
            <a:r>
              <a:rPr lang="en-MY" b="1" dirty="0"/>
              <a:t> </a:t>
            </a:r>
            <a:endParaRPr lang="en-MY" dirty="0"/>
          </a:p>
          <a:p>
            <a:r>
              <a:rPr lang="en-MY" dirty="0"/>
              <a:t>It is estimated that data from animal, human and many other sources will be open access and standardised to allow researchers </a:t>
            </a:r>
            <a:r>
              <a:rPr lang="en-GB" dirty="0"/>
              <a:t>worldwide</a:t>
            </a:r>
            <a:r>
              <a:rPr lang="en-MY" dirty="0"/>
              <a:t> to find ways to prevent, control or cure diseases of the mind, behaviour, brain and neuroscience. Table 2 shows the current and future needs of big data. </a:t>
            </a:r>
          </a:p>
          <a:p>
            <a:endParaRPr lang="en-M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Figure 2</a:t>
            </a:r>
            <a:endParaRPr lang="en-MY"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148522"/>
            <a:ext cx="7239000" cy="376904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err="1" smtClean="0"/>
              <a:t>Conclusio</a:t>
            </a:r>
            <a:endParaRPr lang="en-MY" dirty="0"/>
          </a:p>
        </p:txBody>
      </p:sp>
      <p:sp>
        <p:nvSpPr>
          <p:cNvPr id="3" name="Content Placeholder 2"/>
          <p:cNvSpPr>
            <a:spLocks noGrp="1"/>
          </p:cNvSpPr>
          <p:nvPr>
            <p:ph idx="1"/>
          </p:nvPr>
        </p:nvSpPr>
        <p:spPr/>
        <p:txBody>
          <a:bodyPr>
            <a:normAutofit fontScale="77500" lnSpcReduction="20000"/>
          </a:bodyPr>
          <a:lstStyle/>
          <a:p>
            <a:r>
              <a:rPr lang="en-MY" dirty="0"/>
              <a:t>The emergence of </a:t>
            </a:r>
            <a:r>
              <a:rPr lang="en-MY" dirty="0" err="1"/>
              <a:t>neurotechnology</a:t>
            </a:r>
            <a:r>
              <a:rPr lang="en-MY" dirty="0"/>
              <a:t> is bringing cognitive neuroscience to a new level towards 2050. More experts in the field are required to face the challenges of the 21st century and to implement the STI agenda by 2050. Cognitive neuroscience subfields such as computational neuroscience, </a:t>
            </a:r>
            <a:r>
              <a:rPr lang="en-MY" dirty="0" err="1"/>
              <a:t>neuroinformatics</a:t>
            </a:r>
            <a:r>
              <a:rPr lang="en-MY" dirty="0"/>
              <a:t>, brain imaging, brain fingerprinting, </a:t>
            </a:r>
            <a:r>
              <a:rPr lang="en-MY" dirty="0" err="1"/>
              <a:t>neuroeducation</a:t>
            </a:r>
            <a:r>
              <a:rPr lang="en-MY" dirty="0"/>
              <a:t> and </a:t>
            </a:r>
            <a:r>
              <a:rPr lang="en-MY" dirty="0" err="1"/>
              <a:t>neuromarketing</a:t>
            </a:r>
            <a:r>
              <a:rPr lang="en-MY" dirty="0"/>
              <a:t> can help address various issues associated with the brain, improving social well-being and lifestyle and transforming the socio-economic face of Malaysia</a:t>
            </a:r>
            <a:r>
              <a:rPr lang="en-MY" b="1" dirty="0"/>
              <a:t>.</a:t>
            </a:r>
          </a:p>
          <a:p>
            <a:r>
              <a:rPr lang="en-US" dirty="0"/>
              <a:t>Brain awareness program derived from knowledge transfer program were carried out in different states in Malaysia with the goal to encourage high school students into brain science and gradually into scientific research careers, including </a:t>
            </a:r>
            <a:r>
              <a:rPr lang="en-US" dirty="0" err="1"/>
              <a:t>neuroscienceresearch</a:t>
            </a:r>
            <a:r>
              <a:rPr lang="en-US" dirty="0"/>
              <a:t>. These are the activities selected based on their ease of implementation</a:t>
            </a:r>
            <a:endParaRPr lang="en-MY" b="1" dirty="0"/>
          </a:p>
          <a:p>
            <a:endParaRPr lang="en-M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t>What is </a:t>
            </a:r>
            <a:r>
              <a:rPr lang="en-MY" dirty="0" err="1" smtClean="0"/>
              <a:t>Neuro</a:t>
            </a:r>
            <a:r>
              <a:rPr lang="en-MY" dirty="0" smtClean="0"/>
              <a:t>-Cognitive Science</a:t>
            </a:r>
            <a:endParaRPr lang="en-MY" dirty="0"/>
          </a:p>
        </p:txBody>
      </p:sp>
      <p:sp>
        <p:nvSpPr>
          <p:cNvPr id="3" name="Content Placeholder 2"/>
          <p:cNvSpPr>
            <a:spLocks noGrp="1"/>
          </p:cNvSpPr>
          <p:nvPr>
            <p:ph idx="1"/>
          </p:nvPr>
        </p:nvSpPr>
        <p:spPr/>
        <p:txBody>
          <a:bodyPr>
            <a:normAutofit/>
          </a:bodyPr>
          <a:lstStyle/>
          <a:p>
            <a:r>
              <a:rPr lang="en-US" dirty="0"/>
              <a:t>Cognitive neuroscience is an interdisciplinary area focusing on the application of neuroscience knowledge in the diverse areas such as </a:t>
            </a:r>
            <a:r>
              <a:rPr lang="en-US" dirty="0" err="1"/>
              <a:t>neuroimaging</a:t>
            </a:r>
            <a:r>
              <a:rPr lang="en-US" dirty="0"/>
              <a:t> studies, computer science, psychology, marketing, business, general and special education, speech and language sciences, social sciences, engineering, biology, learning science, health, </a:t>
            </a:r>
            <a:r>
              <a:rPr lang="en-US" dirty="0" err="1"/>
              <a:t>etcetra</a:t>
            </a:r>
            <a:endParaRPr lang="en-M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t>Sustainable Development Goals</a:t>
            </a:r>
            <a:endParaRPr lang="en-MY" dirty="0"/>
          </a:p>
        </p:txBody>
      </p:sp>
      <p:sp>
        <p:nvSpPr>
          <p:cNvPr id="3" name="Content Placeholder 2"/>
          <p:cNvSpPr>
            <a:spLocks noGrp="1"/>
          </p:cNvSpPr>
          <p:nvPr>
            <p:ph idx="1"/>
          </p:nvPr>
        </p:nvSpPr>
        <p:spPr/>
        <p:txBody>
          <a:bodyPr/>
          <a:lstStyle/>
          <a:p>
            <a:r>
              <a:rPr lang="en-US" dirty="0"/>
              <a:t>Cognitive neuroscience, emerges as one of the sustainable development goals (SDGs) towards 2030 [1-30] and a critical component in the science, technology and innovation (STI) agenda towards 2050 (see Figure 1) </a:t>
            </a:r>
            <a:endParaRPr lang="en-M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t>The Needs for </a:t>
            </a:r>
            <a:r>
              <a:rPr lang="en-MY" dirty="0" err="1" smtClean="0"/>
              <a:t>Neuro</a:t>
            </a:r>
            <a:r>
              <a:rPr lang="en-MY" dirty="0" smtClean="0"/>
              <a:t>-Cognitive Scientist</a:t>
            </a:r>
            <a:endParaRPr lang="en-MY"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796767" y="2450995"/>
            <a:ext cx="6559865" cy="316409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t>The Emergence of </a:t>
            </a:r>
            <a:r>
              <a:rPr lang="en-MY" dirty="0" err="1" smtClean="0"/>
              <a:t>Neuro</a:t>
            </a:r>
            <a:r>
              <a:rPr lang="en-MY" dirty="0" smtClean="0"/>
              <a:t>-Technology</a:t>
            </a:r>
            <a:endParaRPr lang="en-MY" dirty="0"/>
          </a:p>
        </p:txBody>
      </p:sp>
      <p:sp>
        <p:nvSpPr>
          <p:cNvPr id="3" name="Content Placeholder 2"/>
          <p:cNvSpPr>
            <a:spLocks noGrp="1"/>
          </p:cNvSpPr>
          <p:nvPr>
            <p:ph idx="1"/>
          </p:nvPr>
        </p:nvSpPr>
        <p:spPr/>
        <p:txBody>
          <a:bodyPr>
            <a:normAutofit fontScale="77500" lnSpcReduction="20000"/>
          </a:bodyPr>
          <a:lstStyle/>
          <a:p>
            <a:r>
              <a:rPr lang="en-AU" b="1" dirty="0" smtClean="0"/>
              <a:t>1.Neurological </a:t>
            </a:r>
            <a:r>
              <a:rPr lang="en-AU" b="1" dirty="0"/>
              <a:t>Healthcare</a:t>
            </a:r>
            <a:endParaRPr lang="en-MY" b="1" dirty="0"/>
          </a:p>
          <a:p>
            <a:r>
              <a:rPr lang="en-MY" dirty="0"/>
              <a:t>The rise in neurological diseases and mental health resulted in the increasing need for neurological healthcare in Malaysia.  </a:t>
            </a:r>
            <a:endParaRPr lang="en-MY" dirty="0" smtClean="0"/>
          </a:p>
          <a:p>
            <a:r>
              <a:rPr lang="en-MY" dirty="0" smtClean="0"/>
              <a:t>Corresponding </a:t>
            </a:r>
            <a:r>
              <a:rPr lang="en-MY" dirty="0"/>
              <a:t>improvement and innovation with emphasis on management, diagnosis and treatment are essential. </a:t>
            </a:r>
            <a:endParaRPr lang="en-MY" dirty="0" smtClean="0"/>
          </a:p>
          <a:p>
            <a:pPr>
              <a:buNone/>
            </a:pPr>
            <a:r>
              <a:rPr lang="en-MY" dirty="0" smtClean="0"/>
              <a:t>     </a:t>
            </a:r>
          </a:p>
          <a:p>
            <a:pPr>
              <a:buNone/>
            </a:pPr>
            <a:r>
              <a:rPr lang="en-MY" dirty="0"/>
              <a:t> </a:t>
            </a:r>
            <a:r>
              <a:rPr lang="en-MY" dirty="0" smtClean="0"/>
              <a:t>     The </a:t>
            </a:r>
            <a:r>
              <a:rPr lang="en-MY" dirty="0"/>
              <a:t>multidisciplinary expert collaboration from clinical neuroscience, cognitive neuroscience, </a:t>
            </a:r>
            <a:r>
              <a:rPr lang="en-MY" dirty="0" err="1"/>
              <a:t>neuroimaging</a:t>
            </a:r>
            <a:r>
              <a:rPr lang="en-MY" dirty="0"/>
              <a:t>, pharmaceutical</a:t>
            </a:r>
            <a:r>
              <a:rPr lang="en-GB" dirty="0"/>
              <a:t> science</a:t>
            </a:r>
            <a:r>
              <a:rPr lang="en-MY" dirty="0"/>
              <a:t> and other fields would be beneficial  improve understanding of human brain function, diagnosis and treatment of brain-related diseases, monitoring of the progression of brain-related disease and development of novel diagnostic and treatment methods. </a:t>
            </a:r>
            <a:endParaRPr lang="en-MY" dirty="0" smtClean="0"/>
          </a:p>
          <a:p>
            <a:r>
              <a:rPr lang="en-MY" dirty="0" smtClean="0"/>
              <a:t>Inevitably</a:t>
            </a:r>
            <a:r>
              <a:rPr lang="en-MY" dirty="0"/>
              <a:t>, the development of algorithm for the analysis of big data from healthcare database is critical.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t>Advance in </a:t>
            </a:r>
            <a:r>
              <a:rPr lang="en-MY" dirty="0" err="1" smtClean="0"/>
              <a:t>Neuroimaging</a:t>
            </a:r>
            <a:r>
              <a:rPr lang="en-MY" dirty="0" smtClean="0"/>
              <a:t> Modalities</a:t>
            </a:r>
            <a:endParaRPr lang="en-MY" dirty="0"/>
          </a:p>
        </p:txBody>
      </p:sp>
      <p:sp>
        <p:nvSpPr>
          <p:cNvPr id="3" name="Content Placeholder 2"/>
          <p:cNvSpPr>
            <a:spLocks noGrp="1"/>
          </p:cNvSpPr>
          <p:nvPr>
            <p:ph idx="1"/>
          </p:nvPr>
        </p:nvSpPr>
        <p:spPr/>
        <p:txBody>
          <a:bodyPr>
            <a:normAutofit/>
          </a:bodyPr>
          <a:lstStyle/>
          <a:p>
            <a:r>
              <a:rPr lang="en-MY" dirty="0" smtClean="0"/>
              <a:t>2.0 Brain Fingerprinting: -a </a:t>
            </a:r>
            <a:r>
              <a:rPr lang="en-MY" dirty="0"/>
              <a:t>powerful tool for measuring human cognitive brainwaves and brain response. Growing interest in brain fingerprinting is also promoting a new level of security identification and verification systems.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Brain based Education</a:t>
            </a:r>
            <a:r>
              <a:rPr lang="en-MY" b="1" dirty="0" smtClean="0"/>
              <a:t/>
            </a:r>
            <a:br>
              <a:rPr lang="en-MY" b="1" dirty="0" smtClean="0"/>
            </a:br>
            <a:endParaRPr lang="en-MY" dirty="0"/>
          </a:p>
        </p:txBody>
      </p:sp>
      <p:sp>
        <p:nvSpPr>
          <p:cNvPr id="3" name="Content Placeholder 2"/>
          <p:cNvSpPr>
            <a:spLocks noGrp="1"/>
          </p:cNvSpPr>
          <p:nvPr>
            <p:ph idx="1"/>
          </p:nvPr>
        </p:nvSpPr>
        <p:spPr/>
        <p:txBody>
          <a:bodyPr>
            <a:normAutofit fontScale="92500" lnSpcReduction="10000"/>
          </a:bodyPr>
          <a:lstStyle/>
          <a:p>
            <a:r>
              <a:rPr lang="en-MY" dirty="0" smtClean="0"/>
              <a:t>Although </a:t>
            </a:r>
            <a:r>
              <a:rPr lang="en-MY" dirty="0"/>
              <a:t>cognitive neuroscience is a new discipline, recent findings promote its development and show its potential to transform educational practices in Malaysia by 2050. </a:t>
            </a:r>
            <a:endParaRPr lang="en-MY" dirty="0" smtClean="0"/>
          </a:p>
          <a:p>
            <a:r>
              <a:rPr lang="en-MY" dirty="0" smtClean="0"/>
              <a:t>The </a:t>
            </a:r>
            <a:r>
              <a:rPr lang="en-MY" dirty="0"/>
              <a:t>application of knowledge in neuroscience and technology related to the educational theories and practices will advance the understanding of the cognitive processes, mind and academic performances of normal students and special needs children</a:t>
            </a:r>
            <a:r>
              <a:rPr lang="en-MY" dirty="0" smtClean="0"/>
              <a:t>.</a:t>
            </a:r>
          </a:p>
          <a:p>
            <a:r>
              <a:rPr lang="en-MY" dirty="0" smtClean="0"/>
              <a:t>  </a:t>
            </a:r>
            <a:r>
              <a:rPr lang="en-MY" dirty="0"/>
              <a:t>Educators have to be creative and flexible </a:t>
            </a:r>
            <a:r>
              <a:rPr lang="en-MY" dirty="0" smtClean="0"/>
              <a:t>in </a:t>
            </a:r>
            <a:r>
              <a:rPr lang="en-MY" dirty="0"/>
              <a:t>their effort to apply instructional strategies relevant to the students’ needs in learning.</a:t>
            </a:r>
          </a:p>
          <a:p>
            <a:endParaRPr lang="en-M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New Wave Marketing</a:t>
            </a:r>
            <a:endParaRPr lang="en-MY" dirty="0"/>
          </a:p>
        </p:txBody>
      </p:sp>
      <p:sp>
        <p:nvSpPr>
          <p:cNvPr id="3" name="Content Placeholder 2"/>
          <p:cNvSpPr>
            <a:spLocks noGrp="1"/>
          </p:cNvSpPr>
          <p:nvPr>
            <p:ph idx="1"/>
          </p:nvPr>
        </p:nvSpPr>
        <p:spPr/>
        <p:txBody>
          <a:bodyPr>
            <a:normAutofit fontScale="77500" lnSpcReduction="20000"/>
          </a:bodyPr>
          <a:lstStyle/>
          <a:p>
            <a:r>
              <a:rPr lang="en-MY" dirty="0" err="1"/>
              <a:t>Neuromarketing</a:t>
            </a:r>
            <a:r>
              <a:rPr lang="en-MY" dirty="0"/>
              <a:t> is a new branch of marketing </a:t>
            </a:r>
            <a:r>
              <a:rPr lang="en-GB" dirty="0" smtClean="0"/>
              <a:t>that explores</a:t>
            </a:r>
            <a:r>
              <a:rPr lang="en-MY" dirty="0" smtClean="0"/>
              <a:t> </a:t>
            </a:r>
            <a:r>
              <a:rPr lang="en-MY" dirty="0"/>
              <a:t>the mysteries of consumer purchase behaviours, preferences, emotional influences and decision</a:t>
            </a:r>
            <a:r>
              <a:rPr lang="en-GB" dirty="0"/>
              <a:t>-</a:t>
            </a:r>
            <a:r>
              <a:rPr lang="en-MY" dirty="0"/>
              <a:t>making</a:t>
            </a:r>
            <a:r>
              <a:rPr lang="en-GB" dirty="0"/>
              <a:t> processes [4-17]</a:t>
            </a:r>
            <a:r>
              <a:rPr lang="en-MY" dirty="0"/>
              <a:t>. </a:t>
            </a:r>
            <a:endParaRPr lang="en-MY" dirty="0" smtClean="0"/>
          </a:p>
          <a:p>
            <a:r>
              <a:rPr lang="en-MY" dirty="0" err="1" smtClean="0"/>
              <a:t>Neuromarketing</a:t>
            </a:r>
            <a:r>
              <a:rPr lang="en-MY" dirty="0" smtClean="0"/>
              <a:t> </a:t>
            </a:r>
            <a:r>
              <a:rPr lang="en-MY" dirty="0"/>
              <a:t>helps the marketing analyst understand the process taking place in the consumers’ brain during the buying process, that is, the consumer reaction to packaging forms, colours, sizes, designs, product information and advertisements [17]. </a:t>
            </a:r>
            <a:endParaRPr lang="en-MY" dirty="0" smtClean="0"/>
          </a:p>
          <a:p>
            <a:r>
              <a:rPr lang="en-MY" dirty="0" smtClean="0"/>
              <a:t>Globally</a:t>
            </a:r>
            <a:r>
              <a:rPr lang="en-MY" dirty="0"/>
              <a:t>, there are dozens of companies (e.g. Brain Intelligence, </a:t>
            </a:r>
            <a:r>
              <a:rPr lang="en-MY" dirty="0" err="1"/>
              <a:t>Buyology</a:t>
            </a:r>
            <a:r>
              <a:rPr lang="en-MY" dirty="0"/>
              <a:t>, FKF Applied Research, Forebrain, </a:t>
            </a:r>
            <a:r>
              <a:rPr lang="en-MY" dirty="0" err="1"/>
              <a:t>Innerscope</a:t>
            </a:r>
            <a:r>
              <a:rPr lang="en-MY" dirty="0"/>
              <a:t> Research, Institute of Sensory Analysis, Keystone Network, Merchant Mechanics, </a:t>
            </a:r>
            <a:r>
              <a:rPr lang="en-MY" dirty="0" err="1"/>
              <a:t>Mindlab</a:t>
            </a:r>
            <a:r>
              <a:rPr lang="en-MY" dirty="0"/>
              <a:t> International, MSW Research (MSW/Lab), </a:t>
            </a:r>
            <a:r>
              <a:rPr lang="en-MY" dirty="0" err="1"/>
              <a:t>Neurensics</a:t>
            </a:r>
            <a:r>
              <a:rPr lang="en-MY" dirty="0"/>
              <a:t>, </a:t>
            </a:r>
            <a:r>
              <a:rPr lang="en-MY" dirty="0" err="1"/>
              <a:t>Neuro</a:t>
            </a:r>
            <a:r>
              <a:rPr lang="en-MY" dirty="0"/>
              <a:t>-Insight, </a:t>
            </a:r>
            <a:r>
              <a:rPr lang="en-MY" dirty="0" err="1"/>
              <a:t>NeuroFocus</a:t>
            </a:r>
            <a:r>
              <a:rPr lang="en-MY" dirty="0"/>
              <a:t>, </a:t>
            </a:r>
            <a:r>
              <a:rPr lang="en-MY" dirty="0" err="1"/>
              <a:t>Neurosence</a:t>
            </a:r>
            <a:r>
              <a:rPr lang="en-MY" dirty="0"/>
              <a:t>, </a:t>
            </a:r>
            <a:r>
              <a:rPr lang="en-MY" dirty="0" err="1"/>
              <a:t>NeuroSpire</a:t>
            </a:r>
            <a:r>
              <a:rPr lang="en-MY" dirty="0"/>
              <a:t> and One-to-One Insight) using brain technology to explore consumers’ behaviours, emotions, memory and decision-making processes [17]. </a:t>
            </a:r>
          </a:p>
          <a:p>
            <a:endParaRPr lang="en-M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r>
              <a:rPr lang="en-MY" dirty="0"/>
              <a:t>The growth of the </a:t>
            </a:r>
            <a:r>
              <a:rPr lang="en-MY" dirty="0" err="1"/>
              <a:t>neuromarketing</a:t>
            </a:r>
            <a:r>
              <a:rPr lang="en-MY" dirty="0"/>
              <a:t> field in Europe and the United States is opening a new wave in marketing analysis and strategies in Malaysia. </a:t>
            </a:r>
          </a:p>
          <a:p>
            <a:endParaRPr lang="en-M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669</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 Neuro-Cognitive science for STEM</vt:lpstr>
      <vt:lpstr>What is Neuro-Cognitive Science</vt:lpstr>
      <vt:lpstr>Sustainable Development Goals</vt:lpstr>
      <vt:lpstr>The Needs for Neuro-Cognitive Scientist</vt:lpstr>
      <vt:lpstr>The Emergence of Neuro-Technology</vt:lpstr>
      <vt:lpstr>Advance in Neuroimaging Modalities</vt:lpstr>
      <vt:lpstr>Brain based Education </vt:lpstr>
      <vt:lpstr>New Wave Marketing</vt:lpstr>
      <vt:lpstr>PowerPoint Presentation</vt:lpstr>
      <vt:lpstr>Big Data from Mind, Behaviour, Brain and Neurosciences </vt:lpstr>
      <vt:lpstr>Figure 2</vt:lpstr>
      <vt:lpstr>Conclusio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Neuro-Cognitive science</dc:title>
  <dc:creator>HP</dc:creator>
  <cp:lastModifiedBy>ktm</cp:lastModifiedBy>
  <cp:revision>5</cp:revision>
  <dcterms:created xsi:type="dcterms:W3CDTF">2018-09-10T23:37:40Z</dcterms:created>
  <dcterms:modified xsi:type="dcterms:W3CDTF">2018-09-17T07:39:00Z</dcterms:modified>
</cp:coreProperties>
</file>