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67" r:id="rId5"/>
    <p:sldId id="278" r:id="rId6"/>
    <p:sldId id="268" r:id="rId7"/>
    <p:sldId id="282" r:id="rId8"/>
    <p:sldId id="279" r:id="rId9"/>
    <p:sldId id="283" r:id="rId10"/>
    <p:sldId id="285" r:id="rId11"/>
    <p:sldId id="287" r:id="rId12"/>
    <p:sldId id="288" r:id="rId13"/>
    <p:sldId id="290" r:id="rId14"/>
    <p:sldId id="284" r:id="rId15"/>
    <p:sldId id="291" r:id="rId16"/>
    <p:sldId id="293" r:id="rId17"/>
    <p:sldId id="294" r:id="rId18"/>
    <p:sldId id="295" r:id="rId19"/>
    <p:sldId id="296" r:id="rId20"/>
    <p:sldId id="297" r:id="rId21"/>
    <p:sldId id="286"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38" y="8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Nung Kion" userId="ebb7d148-1bd4-4442-a260-7671ba15dcea" providerId="ADAL" clId="{FCCD1BD5-FBB2-4D92-A42B-5E9BFF0057F2}"/>
    <pc:docChg chg="custSel modSld">
      <pc:chgData name="Lee Nung Kion" userId="ebb7d148-1bd4-4442-a260-7671ba15dcea" providerId="ADAL" clId="{FCCD1BD5-FBB2-4D92-A42B-5E9BFF0057F2}" dt="2018-01-01T16:33:11.109" v="27" actId="27636"/>
      <pc:docMkLst>
        <pc:docMk/>
      </pc:docMkLst>
      <pc:sldChg chg="modSp">
        <pc:chgData name="Lee Nung Kion" userId="ebb7d148-1bd4-4442-a260-7671ba15dcea" providerId="ADAL" clId="{FCCD1BD5-FBB2-4D92-A42B-5E9BFF0057F2}" dt="2018-01-01T16:33:11.109" v="27" actId="27636"/>
        <pc:sldMkLst>
          <pc:docMk/>
          <pc:sldMk cId="1051878143" sldId="267"/>
        </pc:sldMkLst>
        <pc:spChg chg="mod">
          <ac:chgData name="Lee Nung Kion" userId="ebb7d148-1bd4-4442-a260-7671ba15dcea" providerId="ADAL" clId="{FCCD1BD5-FBB2-4D92-A42B-5E9BFF0057F2}" dt="2018-01-01T16:33:11.109" v="27" actId="27636"/>
          <ac:spMkLst>
            <pc:docMk/>
            <pc:sldMk cId="1051878143" sldId="26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1/2/2018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1/2/2018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1/2/2018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1/2/2018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1/2/2018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1/2/2018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1/2/2018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1/2/2018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1/2/2018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1/2/2018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1/2/2018</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10511246" cy="3125331"/>
          </a:xfrm>
        </p:spPr>
        <p:txBody>
          <a:bodyPr>
            <a:normAutofit fontScale="90000"/>
          </a:bodyPr>
          <a:lstStyle/>
          <a:p>
            <a:r>
              <a:rPr lang="en-US" dirty="0"/>
              <a:t>Nuclear Medicine Information  System for Sarawak General Hospital </a:t>
            </a:r>
          </a:p>
        </p:txBody>
      </p:sp>
      <p:sp>
        <p:nvSpPr>
          <p:cNvPr id="3" name="Subtitle 2"/>
          <p:cNvSpPr>
            <a:spLocks noGrp="1"/>
          </p:cNvSpPr>
          <p:nvPr>
            <p:ph type="subTitle" idx="1"/>
          </p:nvPr>
        </p:nvSpPr>
        <p:spPr/>
        <p:txBody>
          <a:bodyPr>
            <a:normAutofit fontScale="70000" lnSpcReduction="20000"/>
          </a:bodyPr>
          <a:lstStyle/>
          <a:p>
            <a:r>
              <a:rPr lang="en-US" baseline="30000" dirty="0"/>
              <a:t>1</a:t>
            </a:r>
            <a:r>
              <a:rPr lang="en-US" dirty="0"/>
              <a:t>Yeoh </a:t>
            </a:r>
            <a:r>
              <a:rPr lang="en-US" dirty="0" err="1"/>
              <a:t>Seow</a:t>
            </a:r>
            <a:r>
              <a:rPr lang="en-US" dirty="0"/>
              <a:t> CHEN, </a:t>
            </a:r>
            <a:r>
              <a:rPr lang="en-US" baseline="30000" dirty="0"/>
              <a:t>2</a:t>
            </a:r>
            <a:r>
              <a:rPr lang="en-US" dirty="0"/>
              <a:t>Nung Kion LEE, </a:t>
            </a:r>
            <a:r>
              <a:rPr lang="en-US" baseline="30000" dirty="0"/>
              <a:t>1</a:t>
            </a:r>
            <a:r>
              <a:rPr lang="en-US" dirty="0"/>
              <a:t>Chih How BONG, </a:t>
            </a:r>
            <a:r>
              <a:rPr lang="en-US" baseline="30000" dirty="0"/>
              <a:t>3</a:t>
            </a:r>
            <a:r>
              <a:rPr lang="en-US" dirty="0"/>
              <a:t>Mohd HAMDI Mahmood</a:t>
            </a:r>
          </a:p>
          <a:p>
            <a:r>
              <a:rPr lang="en-US" baseline="30000" dirty="0">
                <a:solidFill>
                  <a:srgbClr val="FFFF00"/>
                </a:solidFill>
              </a:rPr>
              <a:t>2</a:t>
            </a:r>
            <a:r>
              <a:rPr lang="en-US" dirty="0">
                <a:solidFill>
                  <a:srgbClr val="FFFF00"/>
                </a:solidFill>
              </a:rPr>
              <a:t>Faculty of Cognitive Sciences and Human Development</a:t>
            </a:r>
          </a:p>
          <a:p>
            <a:r>
              <a:rPr lang="en-US" baseline="30000" dirty="0">
                <a:solidFill>
                  <a:srgbClr val="FFFF00"/>
                </a:solidFill>
              </a:rPr>
              <a:t>1</a:t>
            </a:r>
            <a:r>
              <a:rPr lang="en-US" dirty="0">
                <a:solidFill>
                  <a:srgbClr val="FFFF00"/>
                </a:solidFill>
              </a:rPr>
              <a:t>Faculty of Computer Sciences and Information Technology</a:t>
            </a:r>
          </a:p>
          <a:p>
            <a:r>
              <a:rPr lang="en-US" baseline="30000" dirty="0">
                <a:solidFill>
                  <a:srgbClr val="FFFF00"/>
                </a:solidFill>
              </a:rPr>
              <a:t>3</a:t>
            </a:r>
            <a:r>
              <a:rPr lang="en-US" dirty="0">
                <a:solidFill>
                  <a:srgbClr val="FFFF00"/>
                </a:solidFill>
              </a:rPr>
              <a:t>Faculty of Medicine and Health Sciences</a:t>
            </a:r>
          </a:p>
        </p:txBody>
      </p:sp>
      <p:pic>
        <p:nvPicPr>
          <p:cNvPr id="1026" name="Picture 2" descr="Borneo Scientific Meeting 2017">
            <a:extLst>
              <a:ext uri="{FF2B5EF4-FFF2-40B4-BE49-F238E27FC236}">
                <a16:creationId xmlns:a16="http://schemas.microsoft.com/office/drawing/2014/main" id="{2C33B93A-5949-4CC4-8F2E-FBFA98C6F2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635"/>
          <a:stretch/>
        </p:blipFill>
        <p:spPr bwMode="auto">
          <a:xfrm>
            <a:off x="6938010" y="5172892"/>
            <a:ext cx="5143500" cy="160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7B26-440C-4A13-BA70-0FD7DB67B03F}"/>
              </a:ext>
            </a:extLst>
          </p:cNvPr>
          <p:cNvSpPr>
            <a:spLocks noGrp="1"/>
          </p:cNvSpPr>
          <p:nvPr>
            <p:ph type="title"/>
          </p:nvPr>
        </p:nvSpPr>
        <p:spPr/>
        <p:txBody>
          <a:bodyPr/>
          <a:lstStyle/>
          <a:p>
            <a:r>
              <a:rPr lang="en-US" dirty="0"/>
              <a:t>Proposed NMIS at SGH</a:t>
            </a:r>
          </a:p>
        </p:txBody>
      </p:sp>
      <p:sp>
        <p:nvSpPr>
          <p:cNvPr id="5" name="Rectangle: Rounded Corners 4">
            <a:extLst>
              <a:ext uri="{FF2B5EF4-FFF2-40B4-BE49-F238E27FC236}">
                <a16:creationId xmlns:a16="http://schemas.microsoft.com/office/drawing/2014/main" id="{70F5843C-D138-47BA-863D-E45D2E019E10}"/>
              </a:ext>
            </a:extLst>
          </p:cNvPr>
          <p:cNvSpPr/>
          <p:nvPr/>
        </p:nvSpPr>
        <p:spPr>
          <a:xfrm>
            <a:off x="1295400" y="4921832"/>
            <a:ext cx="2466109" cy="1510145"/>
          </a:xfrm>
          <a:prstGeom prst="round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ectangle: Rounded Corners 5">
            <a:extLst>
              <a:ext uri="{FF2B5EF4-FFF2-40B4-BE49-F238E27FC236}">
                <a16:creationId xmlns:a16="http://schemas.microsoft.com/office/drawing/2014/main" id="{52AC1811-E042-47DD-8045-716C2BC3D50C}"/>
              </a:ext>
            </a:extLst>
          </p:cNvPr>
          <p:cNvSpPr/>
          <p:nvPr/>
        </p:nvSpPr>
        <p:spPr>
          <a:xfrm>
            <a:off x="5926282" y="4921831"/>
            <a:ext cx="3955472" cy="1510145"/>
          </a:xfrm>
          <a:prstGeom prst="round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8" name="Straight Arrow Connector 7">
            <a:extLst>
              <a:ext uri="{FF2B5EF4-FFF2-40B4-BE49-F238E27FC236}">
                <a16:creationId xmlns:a16="http://schemas.microsoft.com/office/drawing/2014/main" id="{42AF0E32-8049-4003-901D-52E173D871B8}"/>
              </a:ext>
            </a:extLst>
          </p:cNvPr>
          <p:cNvCxnSpPr>
            <a:stCxn id="5" idx="3"/>
            <a:endCxn id="6" idx="1"/>
          </p:cNvCxnSpPr>
          <p:nvPr/>
        </p:nvCxnSpPr>
        <p:spPr>
          <a:xfrm flipV="1">
            <a:off x="3761509" y="5676904"/>
            <a:ext cx="216477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9649BB2-8D74-4281-A18F-B3F33F5C94D7}"/>
              </a:ext>
            </a:extLst>
          </p:cNvPr>
          <p:cNvSpPr/>
          <p:nvPr/>
        </p:nvSpPr>
        <p:spPr>
          <a:xfrm>
            <a:off x="7077940" y="3527571"/>
            <a:ext cx="1652155" cy="83127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NMIS</a:t>
            </a:r>
            <a:endParaRPr lang="en-MY" dirty="0"/>
          </a:p>
        </p:txBody>
      </p:sp>
      <p:sp>
        <p:nvSpPr>
          <p:cNvPr id="19" name="TextBox 18">
            <a:extLst>
              <a:ext uri="{FF2B5EF4-FFF2-40B4-BE49-F238E27FC236}">
                <a16:creationId xmlns:a16="http://schemas.microsoft.com/office/drawing/2014/main" id="{97A8E473-6966-4F1D-A123-83592933E85B}"/>
              </a:ext>
            </a:extLst>
          </p:cNvPr>
          <p:cNvSpPr txBox="1"/>
          <p:nvPr/>
        </p:nvSpPr>
        <p:spPr>
          <a:xfrm>
            <a:off x="6262255" y="5785645"/>
            <a:ext cx="3404754" cy="646331"/>
          </a:xfrm>
          <a:prstGeom prst="rect">
            <a:avLst/>
          </a:prstGeom>
          <a:noFill/>
        </p:spPr>
        <p:txBody>
          <a:bodyPr wrap="square" rtlCol="0">
            <a:spAutoFit/>
          </a:bodyPr>
          <a:lstStyle/>
          <a:p>
            <a:r>
              <a:rPr lang="en-US" dirty="0"/>
              <a:t>Picture Archive Communication System (PACS)</a:t>
            </a:r>
            <a:endParaRPr lang="en-MY" dirty="0"/>
          </a:p>
        </p:txBody>
      </p:sp>
      <p:sp>
        <p:nvSpPr>
          <p:cNvPr id="20" name="TextBox 19">
            <a:extLst>
              <a:ext uri="{FF2B5EF4-FFF2-40B4-BE49-F238E27FC236}">
                <a16:creationId xmlns:a16="http://schemas.microsoft.com/office/drawing/2014/main" id="{B13EB5A8-4991-4C51-853F-50EBFB1007A4}"/>
              </a:ext>
            </a:extLst>
          </p:cNvPr>
          <p:cNvSpPr txBox="1"/>
          <p:nvPr/>
        </p:nvSpPr>
        <p:spPr>
          <a:xfrm>
            <a:off x="1847846" y="6062644"/>
            <a:ext cx="1856511" cy="369332"/>
          </a:xfrm>
          <a:prstGeom prst="rect">
            <a:avLst/>
          </a:prstGeom>
          <a:noFill/>
        </p:spPr>
        <p:txBody>
          <a:bodyPr wrap="square" rtlCol="0">
            <a:spAutoFit/>
          </a:bodyPr>
          <a:lstStyle/>
          <a:p>
            <a:r>
              <a:rPr lang="en-US" dirty="0"/>
              <a:t>Modality</a:t>
            </a:r>
            <a:endParaRPr lang="en-MY" dirty="0"/>
          </a:p>
        </p:txBody>
      </p:sp>
      <p:sp>
        <p:nvSpPr>
          <p:cNvPr id="22" name="Arrow: Down 21">
            <a:extLst>
              <a:ext uri="{FF2B5EF4-FFF2-40B4-BE49-F238E27FC236}">
                <a16:creationId xmlns:a16="http://schemas.microsoft.com/office/drawing/2014/main" id="{28D2B155-9E8A-47DF-8002-AD8EC4F91EA8}"/>
              </a:ext>
            </a:extLst>
          </p:cNvPr>
          <p:cNvSpPr/>
          <p:nvPr/>
        </p:nvSpPr>
        <p:spPr>
          <a:xfrm>
            <a:off x="7489277" y="2910013"/>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Arrow: Down 23">
            <a:extLst>
              <a:ext uri="{FF2B5EF4-FFF2-40B4-BE49-F238E27FC236}">
                <a16:creationId xmlns:a16="http://schemas.microsoft.com/office/drawing/2014/main" id="{9B67D3B5-8695-47FF-A0E6-DEB21B5D5C37}"/>
              </a:ext>
            </a:extLst>
          </p:cNvPr>
          <p:cNvSpPr/>
          <p:nvPr/>
        </p:nvSpPr>
        <p:spPr>
          <a:xfrm flipV="1">
            <a:off x="8235688" y="2912613"/>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TextBox 24">
            <a:extLst>
              <a:ext uri="{FF2B5EF4-FFF2-40B4-BE49-F238E27FC236}">
                <a16:creationId xmlns:a16="http://schemas.microsoft.com/office/drawing/2014/main" id="{8E3D668B-1758-4E79-B800-23D8018FB3A8}"/>
              </a:ext>
            </a:extLst>
          </p:cNvPr>
          <p:cNvSpPr txBox="1"/>
          <p:nvPr/>
        </p:nvSpPr>
        <p:spPr>
          <a:xfrm>
            <a:off x="8510207" y="2948172"/>
            <a:ext cx="1950463" cy="523220"/>
          </a:xfrm>
          <a:prstGeom prst="rect">
            <a:avLst/>
          </a:prstGeom>
          <a:noFill/>
        </p:spPr>
        <p:txBody>
          <a:bodyPr wrap="square" rtlCol="0">
            <a:spAutoFit/>
          </a:bodyPr>
          <a:lstStyle/>
          <a:p>
            <a:r>
              <a:rPr lang="en-US" sz="1400" dirty="0"/>
              <a:t>Send patient’s radiology result</a:t>
            </a:r>
            <a:endParaRPr lang="en-MY" sz="1400" dirty="0"/>
          </a:p>
        </p:txBody>
      </p:sp>
      <p:sp>
        <p:nvSpPr>
          <p:cNvPr id="27" name="TextBox 26">
            <a:extLst>
              <a:ext uri="{FF2B5EF4-FFF2-40B4-BE49-F238E27FC236}">
                <a16:creationId xmlns:a16="http://schemas.microsoft.com/office/drawing/2014/main" id="{7552730A-9084-4857-B20D-A48D2715A3EE}"/>
              </a:ext>
            </a:extLst>
          </p:cNvPr>
          <p:cNvSpPr txBox="1"/>
          <p:nvPr/>
        </p:nvSpPr>
        <p:spPr>
          <a:xfrm>
            <a:off x="5743119" y="3210398"/>
            <a:ext cx="1275045" cy="523220"/>
          </a:xfrm>
          <a:prstGeom prst="rect">
            <a:avLst/>
          </a:prstGeom>
          <a:noFill/>
        </p:spPr>
        <p:txBody>
          <a:bodyPr wrap="square" rtlCol="0">
            <a:spAutoFit/>
          </a:bodyPr>
          <a:lstStyle/>
          <a:p>
            <a:r>
              <a:rPr lang="en-US" sz="1400" dirty="0"/>
              <a:t>Send Patient information</a:t>
            </a:r>
            <a:endParaRPr lang="en-MY" sz="1400" dirty="0"/>
          </a:p>
        </p:txBody>
      </p:sp>
      <p:sp>
        <p:nvSpPr>
          <p:cNvPr id="28" name="TextBox 27">
            <a:extLst>
              <a:ext uri="{FF2B5EF4-FFF2-40B4-BE49-F238E27FC236}">
                <a16:creationId xmlns:a16="http://schemas.microsoft.com/office/drawing/2014/main" id="{DB20DB81-0BA7-4437-A333-0D1A93A0EAE6}"/>
              </a:ext>
            </a:extLst>
          </p:cNvPr>
          <p:cNvSpPr txBox="1"/>
          <p:nvPr/>
        </p:nvSpPr>
        <p:spPr>
          <a:xfrm>
            <a:off x="5750826" y="4015805"/>
            <a:ext cx="1275045" cy="738664"/>
          </a:xfrm>
          <a:prstGeom prst="rect">
            <a:avLst/>
          </a:prstGeom>
          <a:noFill/>
        </p:spPr>
        <p:txBody>
          <a:bodyPr wrap="square" rtlCol="0">
            <a:spAutoFit/>
          </a:bodyPr>
          <a:lstStyle/>
          <a:p>
            <a:r>
              <a:rPr lang="en-US" sz="1400" dirty="0"/>
              <a:t>Request nuclear medicine test</a:t>
            </a:r>
            <a:endParaRPr lang="en-MY" sz="1400" dirty="0"/>
          </a:p>
        </p:txBody>
      </p:sp>
      <p:pic>
        <p:nvPicPr>
          <p:cNvPr id="32" name="Picture 31">
            <a:extLst>
              <a:ext uri="{FF2B5EF4-FFF2-40B4-BE49-F238E27FC236}">
                <a16:creationId xmlns:a16="http://schemas.microsoft.com/office/drawing/2014/main" id="{8BCF65F1-F301-4187-A093-E2FF603CD990}"/>
              </a:ext>
            </a:extLst>
          </p:cNvPr>
          <p:cNvPicPr>
            <a:picLocks noChangeAspect="1"/>
          </p:cNvPicPr>
          <p:nvPr/>
        </p:nvPicPr>
        <p:blipFill>
          <a:blip r:embed="rId2"/>
          <a:stretch>
            <a:fillRect/>
          </a:stretch>
        </p:blipFill>
        <p:spPr>
          <a:xfrm>
            <a:off x="1922317" y="5178138"/>
            <a:ext cx="888899" cy="888899"/>
          </a:xfrm>
          <a:prstGeom prst="rect">
            <a:avLst/>
          </a:prstGeom>
        </p:spPr>
      </p:pic>
      <p:sp>
        <p:nvSpPr>
          <p:cNvPr id="33" name="TextBox 32">
            <a:extLst>
              <a:ext uri="{FF2B5EF4-FFF2-40B4-BE49-F238E27FC236}">
                <a16:creationId xmlns:a16="http://schemas.microsoft.com/office/drawing/2014/main" id="{642F2DAC-D6A9-4049-BA5D-CFFBCA07B73C}"/>
              </a:ext>
            </a:extLst>
          </p:cNvPr>
          <p:cNvSpPr txBox="1"/>
          <p:nvPr/>
        </p:nvSpPr>
        <p:spPr>
          <a:xfrm>
            <a:off x="2688942" y="5508645"/>
            <a:ext cx="1163867" cy="369332"/>
          </a:xfrm>
          <a:prstGeom prst="rect">
            <a:avLst/>
          </a:prstGeom>
          <a:noFill/>
        </p:spPr>
        <p:txBody>
          <a:bodyPr wrap="square" rtlCol="0">
            <a:spAutoFit/>
          </a:bodyPr>
          <a:lstStyle/>
          <a:p>
            <a:r>
              <a:rPr lang="en-US" dirty="0"/>
              <a:t>PET scan</a:t>
            </a:r>
            <a:endParaRPr lang="en-MY" dirty="0"/>
          </a:p>
        </p:txBody>
      </p:sp>
      <p:pic>
        <p:nvPicPr>
          <p:cNvPr id="35" name="Picture 34">
            <a:extLst>
              <a:ext uri="{FF2B5EF4-FFF2-40B4-BE49-F238E27FC236}">
                <a16:creationId xmlns:a16="http://schemas.microsoft.com/office/drawing/2014/main" id="{C91C1577-A8DC-48EE-B5E6-46ED41C1AEDB}"/>
              </a:ext>
            </a:extLst>
          </p:cNvPr>
          <p:cNvPicPr>
            <a:picLocks noChangeAspect="1"/>
          </p:cNvPicPr>
          <p:nvPr/>
        </p:nvPicPr>
        <p:blipFill>
          <a:blip r:embed="rId3"/>
          <a:stretch>
            <a:fillRect/>
          </a:stretch>
        </p:blipFill>
        <p:spPr>
          <a:xfrm>
            <a:off x="7999755" y="5071912"/>
            <a:ext cx="986863" cy="1023048"/>
          </a:xfrm>
          <a:prstGeom prst="rect">
            <a:avLst/>
          </a:prstGeom>
        </p:spPr>
      </p:pic>
      <p:sp>
        <p:nvSpPr>
          <p:cNvPr id="37" name="Arrow: Down 36">
            <a:extLst>
              <a:ext uri="{FF2B5EF4-FFF2-40B4-BE49-F238E27FC236}">
                <a16:creationId xmlns:a16="http://schemas.microsoft.com/office/drawing/2014/main" id="{94900EDE-7B01-4C49-BAD6-35DACFE14105}"/>
              </a:ext>
            </a:extLst>
          </p:cNvPr>
          <p:cNvSpPr/>
          <p:nvPr/>
        </p:nvSpPr>
        <p:spPr>
          <a:xfrm>
            <a:off x="7404707" y="4375114"/>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8" name="Arrow: Down 37">
            <a:extLst>
              <a:ext uri="{FF2B5EF4-FFF2-40B4-BE49-F238E27FC236}">
                <a16:creationId xmlns:a16="http://schemas.microsoft.com/office/drawing/2014/main" id="{742A7FD1-6762-458B-9503-95764B9765D3}"/>
              </a:ext>
            </a:extLst>
          </p:cNvPr>
          <p:cNvSpPr/>
          <p:nvPr/>
        </p:nvSpPr>
        <p:spPr>
          <a:xfrm flipV="1">
            <a:off x="8151118" y="4356032"/>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2" name="TextBox 41">
            <a:extLst>
              <a:ext uri="{FF2B5EF4-FFF2-40B4-BE49-F238E27FC236}">
                <a16:creationId xmlns:a16="http://schemas.microsoft.com/office/drawing/2014/main" id="{87D7D375-4FAF-43A0-9B1E-6857FFDA1A23}"/>
              </a:ext>
            </a:extLst>
          </p:cNvPr>
          <p:cNvSpPr txBox="1"/>
          <p:nvPr/>
        </p:nvSpPr>
        <p:spPr>
          <a:xfrm>
            <a:off x="8721434" y="4440140"/>
            <a:ext cx="1528011" cy="369332"/>
          </a:xfrm>
          <a:prstGeom prst="rect">
            <a:avLst/>
          </a:prstGeom>
          <a:noFill/>
        </p:spPr>
        <p:txBody>
          <a:bodyPr wrap="square" rtlCol="0">
            <a:spAutoFit/>
          </a:bodyPr>
          <a:lstStyle/>
          <a:p>
            <a:r>
              <a:rPr lang="en-US" dirty="0"/>
              <a:t>DICOM</a:t>
            </a:r>
            <a:endParaRPr lang="en-MY" dirty="0"/>
          </a:p>
        </p:txBody>
      </p:sp>
      <p:sp>
        <p:nvSpPr>
          <p:cNvPr id="43" name="TextBox 42">
            <a:extLst>
              <a:ext uri="{FF2B5EF4-FFF2-40B4-BE49-F238E27FC236}">
                <a16:creationId xmlns:a16="http://schemas.microsoft.com/office/drawing/2014/main" id="{7F08AE17-916E-4E48-9DDF-D8D9B633F383}"/>
              </a:ext>
            </a:extLst>
          </p:cNvPr>
          <p:cNvSpPr txBox="1"/>
          <p:nvPr/>
        </p:nvSpPr>
        <p:spPr>
          <a:xfrm>
            <a:off x="4056009" y="5647145"/>
            <a:ext cx="1560642" cy="1200329"/>
          </a:xfrm>
          <a:prstGeom prst="rect">
            <a:avLst/>
          </a:prstGeom>
          <a:noFill/>
        </p:spPr>
        <p:txBody>
          <a:bodyPr wrap="square" rtlCol="0">
            <a:spAutoFit/>
          </a:bodyPr>
          <a:lstStyle/>
          <a:p>
            <a:r>
              <a:rPr lang="en-US" dirty="0"/>
              <a:t>Receive and saves the inspection images</a:t>
            </a:r>
            <a:endParaRPr lang="en-MY" dirty="0"/>
          </a:p>
        </p:txBody>
      </p:sp>
      <p:pic>
        <p:nvPicPr>
          <p:cNvPr id="44" name="Picture 43">
            <a:extLst>
              <a:ext uri="{FF2B5EF4-FFF2-40B4-BE49-F238E27FC236}">
                <a16:creationId xmlns:a16="http://schemas.microsoft.com/office/drawing/2014/main" id="{4A69CBDB-42C7-428C-82D3-1AC18D1FFE31}"/>
              </a:ext>
            </a:extLst>
          </p:cNvPr>
          <p:cNvPicPr>
            <a:picLocks noChangeAspect="1"/>
          </p:cNvPicPr>
          <p:nvPr/>
        </p:nvPicPr>
        <p:blipFill>
          <a:blip r:embed="rId4"/>
          <a:stretch>
            <a:fillRect/>
          </a:stretch>
        </p:blipFill>
        <p:spPr>
          <a:xfrm>
            <a:off x="1733667" y="3099874"/>
            <a:ext cx="1750824" cy="1225577"/>
          </a:xfrm>
          <a:prstGeom prst="rect">
            <a:avLst/>
          </a:prstGeom>
        </p:spPr>
      </p:pic>
      <p:pic>
        <p:nvPicPr>
          <p:cNvPr id="45" name="Picture 2" descr="Image result for people icon">
            <a:extLst>
              <a:ext uri="{FF2B5EF4-FFF2-40B4-BE49-F238E27FC236}">
                <a16:creationId xmlns:a16="http://schemas.microsoft.com/office/drawing/2014/main" id="{BCEFA8CD-3CBA-456A-BF2A-B30A599023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6835"/>
          <a:stretch/>
        </p:blipFill>
        <p:spPr bwMode="auto">
          <a:xfrm>
            <a:off x="10212941" y="3267134"/>
            <a:ext cx="1891536" cy="825928"/>
          </a:xfrm>
          <a:prstGeom prst="rect">
            <a:avLst/>
          </a:prstGeom>
          <a:solidFill>
            <a:schemeClr val="tx1"/>
          </a:solidFill>
        </p:spPr>
      </p:pic>
      <p:sp>
        <p:nvSpPr>
          <p:cNvPr id="46" name="TextBox 45">
            <a:extLst>
              <a:ext uri="{FF2B5EF4-FFF2-40B4-BE49-F238E27FC236}">
                <a16:creationId xmlns:a16="http://schemas.microsoft.com/office/drawing/2014/main" id="{14DA2C53-F126-44E1-AD66-B73AB32F5378}"/>
              </a:ext>
            </a:extLst>
          </p:cNvPr>
          <p:cNvSpPr txBox="1"/>
          <p:nvPr/>
        </p:nvSpPr>
        <p:spPr>
          <a:xfrm>
            <a:off x="7489137" y="2537840"/>
            <a:ext cx="1643269" cy="369332"/>
          </a:xfrm>
          <a:prstGeom prst="rect">
            <a:avLst/>
          </a:prstGeom>
          <a:noFill/>
        </p:spPr>
        <p:txBody>
          <a:bodyPr wrap="square" rtlCol="0">
            <a:spAutoFit/>
          </a:bodyPr>
          <a:lstStyle/>
          <a:p>
            <a:r>
              <a:rPr lang="en-US" dirty="0"/>
              <a:t>Doctors</a:t>
            </a:r>
          </a:p>
        </p:txBody>
      </p:sp>
      <p:pic>
        <p:nvPicPr>
          <p:cNvPr id="47" name="Picture 46">
            <a:extLst>
              <a:ext uri="{FF2B5EF4-FFF2-40B4-BE49-F238E27FC236}">
                <a16:creationId xmlns:a16="http://schemas.microsoft.com/office/drawing/2014/main" id="{9D29C5C7-36E5-4DD3-9DE8-40580B78597E}"/>
              </a:ext>
            </a:extLst>
          </p:cNvPr>
          <p:cNvPicPr>
            <a:picLocks noChangeAspect="1"/>
          </p:cNvPicPr>
          <p:nvPr/>
        </p:nvPicPr>
        <p:blipFill>
          <a:blip r:embed="rId6"/>
          <a:stretch>
            <a:fillRect/>
          </a:stretch>
        </p:blipFill>
        <p:spPr>
          <a:xfrm>
            <a:off x="7648716" y="1842061"/>
            <a:ext cx="662056" cy="662056"/>
          </a:xfrm>
          <a:prstGeom prst="rect">
            <a:avLst/>
          </a:prstGeom>
        </p:spPr>
      </p:pic>
      <p:pic>
        <p:nvPicPr>
          <p:cNvPr id="48" name="Content Placeholder 8">
            <a:extLst>
              <a:ext uri="{FF2B5EF4-FFF2-40B4-BE49-F238E27FC236}">
                <a16:creationId xmlns:a16="http://schemas.microsoft.com/office/drawing/2014/main" id="{5253AE49-D40E-4374-941A-28D067C10062}"/>
              </a:ext>
            </a:extLst>
          </p:cNvPr>
          <p:cNvPicPr>
            <a:picLocks noGrp="1" noChangeAspect="1"/>
          </p:cNvPicPr>
          <p:nvPr>
            <p:ph idx="1"/>
          </p:nvPr>
        </p:nvPicPr>
        <p:blipFill>
          <a:blip r:embed="rId7"/>
          <a:stretch>
            <a:fillRect/>
          </a:stretch>
        </p:blipFill>
        <p:spPr>
          <a:xfrm>
            <a:off x="4766225" y="3476978"/>
            <a:ext cx="925545" cy="634829"/>
          </a:xfrm>
        </p:spPr>
      </p:pic>
      <p:sp>
        <p:nvSpPr>
          <p:cNvPr id="49" name="TextBox 48">
            <a:extLst>
              <a:ext uri="{FF2B5EF4-FFF2-40B4-BE49-F238E27FC236}">
                <a16:creationId xmlns:a16="http://schemas.microsoft.com/office/drawing/2014/main" id="{D58AF51C-9A4B-4C80-8996-F87C68449852}"/>
              </a:ext>
            </a:extLst>
          </p:cNvPr>
          <p:cNvSpPr txBox="1"/>
          <p:nvPr/>
        </p:nvSpPr>
        <p:spPr>
          <a:xfrm>
            <a:off x="4522873" y="4243813"/>
            <a:ext cx="1168898" cy="646331"/>
          </a:xfrm>
          <a:prstGeom prst="rect">
            <a:avLst/>
          </a:prstGeom>
          <a:noFill/>
        </p:spPr>
        <p:txBody>
          <a:bodyPr wrap="square" rtlCol="0">
            <a:spAutoFit/>
          </a:bodyPr>
          <a:lstStyle/>
          <a:p>
            <a:r>
              <a:rPr lang="en-US" dirty="0"/>
              <a:t>Officer at NMD</a:t>
            </a:r>
          </a:p>
        </p:txBody>
      </p:sp>
      <p:sp>
        <p:nvSpPr>
          <p:cNvPr id="3" name="Arrow: Right 2">
            <a:extLst>
              <a:ext uri="{FF2B5EF4-FFF2-40B4-BE49-F238E27FC236}">
                <a16:creationId xmlns:a16="http://schemas.microsoft.com/office/drawing/2014/main" id="{4F629E2A-37FE-4B93-8B97-C42834391BB8}"/>
              </a:ext>
            </a:extLst>
          </p:cNvPr>
          <p:cNvSpPr/>
          <p:nvPr/>
        </p:nvSpPr>
        <p:spPr>
          <a:xfrm>
            <a:off x="5774261" y="3726462"/>
            <a:ext cx="1250556" cy="25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0" name="Arrow: Right 49">
            <a:extLst>
              <a:ext uri="{FF2B5EF4-FFF2-40B4-BE49-F238E27FC236}">
                <a16:creationId xmlns:a16="http://schemas.microsoft.com/office/drawing/2014/main" id="{CE198D75-B2F7-4F0E-8CFA-9354766288DF}"/>
              </a:ext>
            </a:extLst>
          </p:cNvPr>
          <p:cNvSpPr/>
          <p:nvPr/>
        </p:nvSpPr>
        <p:spPr>
          <a:xfrm>
            <a:off x="3586872" y="3808429"/>
            <a:ext cx="936000" cy="25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1" name="TextBox 50">
            <a:extLst>
              <a:ext uri="{FF2B5EF4-FFF2-40B4-BE49-F238E27FC236}">
                <a16:creationId xmlns:a16="http://schemas.microsoft.com/office/drawing/2014/main" id="{F9C98F4D-1474-4AD3-8C34-308AF498D918}"/>
              </a:ext>
            </a:extLst>
          </p:cNvPr>
          <p:cNvSpPr txBox="1"/>
          <p:nvPr/>
        </p:nvSpPr>
        <p:spPr>
          <a:xfrm>
            <a:off x="6928785" y="2877759"/>
            <a:ext cx="1950463" cy="523220"/>
          </a:xfrm>
          <a:prstGeom prst="rect">
            <a:avLst/>
          </a:prstGeom>
          <a:noFill/>
        </p:spPr>
        <p:txBody>
          <a:bodyPr wrap="square" rtlCol="0">
            <a:spAutoFit/>
          </a:bodyPr>
          <a:lstStyle/>
          <a:p>
            <a:r>
              <a:rPr lang="en-US" sz="1400" dirty="0"/>
              <a:t>Manage </a:t>
            </a:r>
          </a:p>
          <a:p>
            <a:r>
              <a:rPr lang="en-US" sz="1400" dirty="0"/>
              <a:t>appointment</a:t>
            </a:r>
            <a:endParaRPr lang="en-MY" sz="1400" dirty="0"/>
          </a:p>
        </p:txBody>
      </p:sp>
      <p:sp>
        <p:nvSpPr>
          <p:cNvPr id="52" name="Arrow: Right 51">
            <a:extLst>
              <a:ext uri="{FF2B5EF4-FFF2-40B4-BE49-F238E27FC236}">
                <a16:creationId xmlns:a16="http://schemas.microsoft.com/office/drawing/2014/main" id="{F06E034D-9269-49C0-A1C2-84E76F8EF1FA}"/>
              </a:ext>
            </a:extLst>
          </p:cNvPr>
          <p:cNvSpPr/>
          <p:nvPr/>
        </p:nvSpPr>
        <p:spPr>
          <a:xfrm>
            <a:off x="8789871" y="3836822"/>
            <a:ext cx="1250556" cy="25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a:extLst>
              <a:ext uri="{FF2B5EF4-FFF2-40B4-BE49-F238E27FC236}">
                <a16:creationId xmlns:a16="http://schemas.microsoft.com/office/drawing/2014/main" id="{B2D0A39F-F91B-40A6-8E7B-46762AE253E5}"/>
              </a:ext>
            </a:extLst>
          </p:cNvPr>
          <p:cNvSpPr txBox="1"/>
          <p:nvPr/>
        </p:nvSpPr>
        <p:spPr>
          <a:xfrm>
            <a:off x="8812357" y="4097455"/>
            <a:ext cx="1864733" cy="307777"/>
          </a:xfrm>
          <a:prstGeom prst="rect">
            <a:avLst/>
          </a:prstGeom>
          <a:noFill/>
        </p:spPr>
        <p:txBody>
          <a:bodyPr wrap="square" rtlCol="0">
            <a:spAutoFit/>
          </a:bodyPr>
          <a:lstStyle/>
          <a:p>
            <a:r>
              <a:rPr lang="en-US" sz="1400" dirty="0"/>
              <a:t>Retrieve information</a:t>
            </a:r>
            <a:endParaRPr lang="en-MY" sz="1400" dirty="0"/>
          </a:p>
        </p:txBody>
      </p:sp>
      <p:sp>
        <p:nvSpPr>
          <p:cNvPr id="53" name="TextBox 52">
            <a:extLst>
              <a:ext uri="{FF2B5EF4-FFF2-40B4-BE49-F238E27FC236}">
                <a16:creationId xmlns:a16="http://schemas.microsoft.com/office/drawing/2014/main" id="{ACA0AAFF-E300-4066-972D-C8D73368B766}"/>
              </a:ext>
            </a:extLst>
          </p:cNvPr>
          <p:cNvSpPr txBox="1"/>
          <p:nvPr/>
        </p:nvSpPr>
        <p:spPr>
          <a:xfrm>
            <a:off x="3439741" y="3280542"/>
            <a:ext cx="1527595" cy="369332"/>
          </a:xfrm>
          <a:prstGeom prst="rect">
            <a:avLst/>
          </a:prstGeom>
          <a:noFill/>
        </p:spPr>
        <p:txBody>
          <a:bodyPr wrap="square" rtlCol="0">
            <a:spAutoFit/>
          </a:bodyPr>
          <a:lstStyle/>
          <a:p>
            <a:r>
              <a:rPr lang="en-US" dirty="0"/>
              <a:t>Registration</a:t>
            </a:r>
          </a:p>
        </p:txBody>
      </p:sp>
    </p:spTree>
    <p:extLst>
      <p:ext uri="{BB962C8B-B14F-4D97-AF65-F5344CB8AC3E}">
        <p14:creationId xmlns:p14="http://schemas.microsoft.com/office/powerpoint/2010/main" val="23514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62E7-753E-4A10-8FD1-ACD02DBC0E93}"/>
              </a:ext>
            </a:extLst>
          </p:cNvPr>
          <p:cNvSpPr>
            <a:spLocks noGrp="1"/>
          </p:cNvSpPr>
          <p:nvPr>
            <p:ph type="title"/>
          </p:nvPr>
        </p:nvSpPr>
        <p:spPr/>
        <p:txBody>
          <a:bodyPr/>
          <a:lstStyle/>
          <a:p>
            <a:r>
              <a:rPr lang="en-US" dirty="0"/>
              <a:t>Screenshots Demonstration</a:t>
            </a:r>
          </a:p>
        </p:txBody>
      </p:sp>
      <p:sp>
        <p:nvSpPr>
          <p:cNvPr id="3" name="Content Placeholder 2">
            <a:extLst>
              <a:ext uri="{FF2B5EF4-FFF2-40B4-BE49-F238E27FC236}">
                <a16:creationId xmlns:a16="http://schemas.microsoft.com/office/drawing/2014/main" id="{0D77D3C9-C3C3-4750-BA33-F568D390FFE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61A9042-574F-43DC-B562-D7A5FC1CA515}"/>
              </a:ext>
            </a:extLst>
          </p:cNvPr>
          <p:cNvPicPr>
            <a:picLocks noChangeAspect="1"/>
          </p:cNvPicPr>
          <p:nvPr/>
        </p:nvPicPr>
        <p:blipFill>
          <a:blip r:embed="rId2"/>
          <a:stretch>
            <a:fillRect/>
          </a:stretch>
        </p:blipFill>
        <p:spPr>
          <a:xfrm>
            <a:off x="95251" y="1674018"/>
            <a:ext cx="5320858" cy="4059126"/>
          </a:xfrm>
          <a:prstGeom prst="rect">
            <a:avLst/>
          </a:prstGeom>
        </p:spPr>
      </p:pic>
      <p:pic>
        <p:nvPicPr>
          <p:cNvPr id="5" name="Picture 4">
            <a:extLst>
              <a:ext uri="{FF2B5EF4-FFF2-40B4-BE49-F238E27FC236}">
                <a16:creationId xmlns:a16="http://schemas.microsoft.com/office/drawing/2014/main" id="{12450C10-C5B6-4313-A760-9603674A41A3}"/>
              </a:ext>
            </a:extLst>
          </p:cNvPr>
          <p:cNvPicPr>
            <a:picLocks noChangeAspect="1"/>
          </p:cNvPicPr>
          <p:nvPr/>
        </p:nvPicPr>
        <p:blipFill>
          <a:blip r:embed="rId3"/>
          <a:stretch>
            <a:fillRect/>
          </a:stretch>
        </p:blipFill>
        <p:spPr>
          <a:xfrm>
            <a:off x="5634718" y="2180317"/>
            <a:ext cx="6000750" cy="3219450"/>
          </a:xfrm>
          <a:prstGeom prst="rect">
            <a:avLst/>
          </a:prstGeom>
        </p:spPr>
      </p:pic>
      <p:sp>
        <p:nvSpPr>
          <p:cNvPr id="6" name="TextBox 5">
            <a:extLst>
              <a:ext uri="{FF2B5EF4-FFF2-40B4-BE49-F238E27FC236}">
                <a16:creationId xmlns:a16="http://schemas.microsoft.com/office/drawing/2014/main" id="{FBDE35BE-49AB-478B-9C35-FAE076ED5EFE}"/>
              </a:ext>
            </a:extLst>
          </p:cNvPr>
          <p:cNvSpPr txBox="1"/>
          <p:nvPr/>
        </p:nvSpPr>
        <p:spPr>
          <a:xfrm>
            <a:off x="696686" y="5907314"/>
            <a:ext cx="3018971" cy="369332"/>
          </a:xfrm>
          <a:prstGeom prst="rect">
            <a:avLst/>
          </a:prstGeom>
          <a:noFill/>
        </p:spPr>
        <p:txBody>
          <a:bodyPr wrap="square" rtlCol="0">
            <a:spAutoFit/>
          </a:bodyPr>
          <a:lstStyle/>
          <a:p>
            <a:r>
              <a:rPr lang="en-US" dirty="0"/>
              <a:t>MAIN PAGE</a:t>
            </a:r>
            <a:endParaRPr lang="en-MY" dirty="0"/>
          </a:p>
        </p:txBody>
      </p:sp>
      <p:sp>
        <p:nvSpPr>
          <p:cNvPr id="7" name="TextBox 6">
            <a:extLst>
              <a:ext uri="{FF2B5EF4-FFF2-40B4-BE49-F238E27FC236}">
                <a16:creationId xmlns:a16="http://schemas.microsoft.com/office/drawing/2014/main" id="{8291ACF0-B3B5-411F-93F3-90B0FE3DC2B1}"/>
              </a:ext>
            </a:extLst>
          </p:cNvPr>
          <p:cNvSpPr txBox="1"/>
          <p:nvPr/>
        </p:nvSpPr>
        <p:spPr>
          <a:xfrm>
            <a:off x="7877629" y="5662487"/>
            <a:ext cx="3018971" cy="369332"/>
          </a:xfrm>
          <a:prstGeom prst="rect">
            <a:avLst/>
          </a:prstGeom>
          <a:noFill/>
        </p:spPr>
        <p:txBody>
          <a:bodyPr wrap="square" rtlCol="0">
            <a:spAutoFit/>
          </a:bodyPr>
          <a:lstStyle/>
          <a:p>
            <a:r>
              <a:rPr lang="en-US" dirty="0"/>
              <a:t>LOGIN PAGE</a:t>
            </a:r>
            <a:endParaRPr lang="en-MY" dirty="0"/>
          </a:p>
        </p:txBody>
      </p:sp>
    </p:spTree>
    <p:extLst>
      <p:ext uri="{BB962C8B-B14F-4D97-AF65-F5344CB8AC3E}">
        <p14:creationId xmlns:p14="http://schemas.microsoft.com/office/powerpoint/2010/main" val="144549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8548-7298-40DA-8779-FD3B7CD489DB}"/>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1FFE07C-DBCD-4FEC-96A9-1771C2E549AA}"/>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49C6EC4E-F89D-4980-A22C-FE0AA7B78D65}"/>
              </a:ext>
            </a:extLst>
          </p:cNvPr>
          <p:cNvPicPr>
            <a:picLocks noChangeAspect="1"/>
          </p:cNvPicPr>
          <p:nvPr/>
        </p:nvPicPr>
        <p:blipFill>
          <a:blip r:embed="rId2"/>
          <a:stretch>
            <a:fillRect/>
          </a:stretch>
        </p:blipFill>
        <p:spPr>
          <a:xfrm>
            <a:off x="2721023" y="897273"/>
            <a:ext cx="6408464" cy="5494902"/>
          </a:xfrm>
          <a:prstGeom prst="rect">
            <a:avLst/>
          </a:prstGeom>
        </p:spPr>
      </p:pic>
      <p:sp>
        <p:nvSpPr>
          <p:cNvPr id="5" name="TextBox 4">
            <a:extLst>
              <a:ext uri="{FF2B5EF4-FFF2-40B4-BE49-F238E27FC236}">
                <a16:creationId xmlns:a16="http://schemas.microsoft.com/office/drawing/2014/main" id="{44F46CED-C710-44E2-98CD-1F2A4005305E}"/>
              </a:ext>
            </a:extLst>
          </p:cNvPr>
          <p:cNvSpPr txBox="1"/>
          <p:nvPr/>
        </p:nvSpPr>
        <p:spPr>
          <a:xfrm>
            <a:off x="4731657" y="418041"/>
            <a:ext cx="4093029" cy="369332"/>
          </a:xfrm>
          <a:prstGeom prst="rect">
            <a:avLst/>
          </a:prstGeom>
          <a:noFill/>
        </p:spPr>
        <p:txBody>
          <a:bodyPr wrap="square" rtlCol="0">
            <a:spAutoFit/>
          </a:bodyPr>
          <a:lstStyle/>
          <a:p>
            <a:r>
              <a:rPr lang="en-US" dirty="0"/>
              <a:t>Patient Registration</a:t>
            </a:r>
            <a:endParaRPr lang="en-MY" dirty="0"/>
          </a:p>
        </p:txBody>
      </p:sp>
    </p:spTree>
    <p:extLst>
      <p:ext uri="{BB962C8B-B14F-4D97-AF65-F5344CB8AC3E}">
        <p14:creationId xmlns:p14="http://schemas.microsoft.com/office/powerpoint/2010/main" val="132856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A994-020F-4F86-83FA-52EABDF78BD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B5A588C-7E09-4AB7-BEB6-D24C60C9D54C}"/>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AF7026F0-5985-4F4C-8866-60FE071DD350}"/>
              </a:ext>
            </a:extLst>
          </p:cNvPr>
          <p:cNvPicPr>
            <a:picLocks noChangeAspect="1"/>
          </p:cNvPicPr>
          <p:nvPr/>
        </p:nvPicPr>
        <p:blipFill>
          <a:blip r:embed="rId2"/>
          <a:stretch>
            <a:fillRect/>
          </a:stretch>
        </p:blipFill>
        <p:spPr>
          <a:xfrm>
            <a:off x="2414587" y="1254125"/>
            <a:ext cx="7362825" cy="5162550"/>
          </a:xfrm>
          <a:prstGeom prst="rect">
            <a:avLst/>
          </a:prstGeom>
        </p:spPr>
      </p:pic>
      <p:sp>
        <p:nvSpPr>
          <p:cNvPr id="5" name="TextBox 4">
            <a:extLst>
              <a:ext uri="{FF2B5EF4-FFF2-40B4-BE49-F238E27FC236}">
                <a16:creationId xmlns:a16="http://schemas.microsoft.com/office/drawing/2014/main" id="{7844A41E-91CE-4D19-B790-7EEED7319C3F}"/>
              </a:ext>
            </a:extLst>
          </p:cNvPr>
          <p:cNvSpPr txBox="1"/>
          <p:nvPr/>
        </p:nvSpPr>
        <p:spPr>
          <a:xfrm>
            <a:off x="4905829" y="712607"/>
            <a:ext cx="4093029" cy="369332"/>
          </a:xfrm>
          <a:prstGeom prst="rect">
            <a:avLst/>
          </a:prstGeom>
          <a:noFill/>
        </p:spPr>
        <p:txBody>
          <a:bodyPr wrap="square" rtlCol="0">
            <a:spAutoFit/>
          </a:bodyPr>
          <a:lstStyle/>
          <a:p>
            <a:r>
              <a:rPr lang="en-US" dirty="0"/>
              <a:t>Patient listing</a:t>
            </a:r>
            <a:endParaRPr lang="en-MY" dirty="0"/>
          </a:p>
        </p:txBody>
      </p:sp>
    </p:spTree>
    <p:extLst>
      <p:ext uri="{BB962C8B-B14F-4D97-AF65-F5344CB8AC3E}">
        <p14:creationId xmlns:p14="http://schemas.microsoft.com/office/powerpoint/2010/main" val="1146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A5AE-79F1-4D4B-833B-017881194F14}"/>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276E11B0-8A22-431C-8164-EF696487DCA9}"/>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D3388E12-D40C-4F71-A450-BD3BAB0BFE90}"/>
              </a:ext>
            </a:extLst>
          </p:cNvPr>
          <p:cNvPicPr>
            <a:picLocks noChangeAspect="1"/>
          </p:cNvPicPr>
          <p:nvPr/>
        </p:nvPicPr>
        <p:blipFill>
          <a:blip r:embed="rId2"/>
          <a:stretch>
            <a:fillRect/>
          </a:stretch>
        </p:blipFill>
        <p:spPr>
          <a:xfrm>
            <a:off x="2314575" y="1262969"/>
            <a:ext cx="7562850" cy="5057775"/>
          </a:xfrm>
          <a:prstGeom prst="rect">
            <a:avLst/>
          </a:prstGeom>
        </p:spPr>
      </p:pic>
      <p:sp>
        <p:nvSpPr>
          <p:cNvPr id="5" name="TextBox 4">
            <a:extLst>
              <a:ext uri="{FF2B5EF4-FFF2-40B4-BE49-F238E27FC236}">
                <a16:creationId xmlns:a16="http://schemas.microsoft.com/office/drawing/2014/main" id="{40AEC217-B0CB-458E-864C-5BBE29B474D5}"/>
              </a:ext>
            </a:extLst>
          </p:cNvPr>
          <p:cNvSpPr txBox="1"/>
          <p:nvPr/>
        </p:nvSpPr>
        <p:spPr>
          <a:xfrm>
            <a:off x="4905829" y="712607"/>
            <a:ext cx="4093029" cy="369332"/>
          </a:xfrm>
          <a:prstGeom prst="rect">
            <a:avLst/>
          </a:prstGeom>
          <a:noFill/>
        </p:spPr>
        <p:txBody>
          <a:bodyPr wrap="square" rtlCol="0">
            <a:spAutoFit/>
          </a:bodyPr>
          <a:lstStyle/>
          <a:p>
            <a:r>
              <a:rPr lang="en-US" dirty="0"/>
              <a:t>Making an Appointment</a:t>
            </a:r>
            <a:endParaRPr lang="en-MY" dirty="0"/>
          </a:p>
        </p:txBody>
      </p:sp>
    </p:spTree>
    <p:extLst>
      <p:ext uri="{BB962C8B-B14F-4D97-AF65-F5344CB8AC3E}">
        <p14:creationId xmlns:p14="http://schemas.microsoft.com/office/powerpoint/2010/main" val="268610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0F1F-E67D-4FF5-85FD-3372F0E5987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3140D7A5-4316-41BE-88EF-30CB5E15C89D}"/>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EA4CB1BF-5A5A-4BC9-A73C-35C4B873E623}"/>
              </a:ext>
            </a:extLst>
          </p:cNvPr>
          <p:cNvPicPr>
            <a:picLocks noChangeAspect="1"/>
          </p:cNvPicPr>
          <p:nvPr/>
        </p:nvPicPr>
        <p:blipFill>
          <a:blip r:embed="rId2"/>
          <a:stretch>
            <a:fillRect/>
          </a:stretch>
        </p:blipFill>
        <p:spPr>
          <a:xfrm>
            <a:off x="2190750" y="1631155"/>
            <a:ext cx="7810500" cy="4743450"/>
          </a:xfrm>
          <a:prstGeom prst="rect">
            <a:avLst/>
          </a:prstGeom>
        </p:spPr>
      </p:pic>
      <p:sp>
        <p:nvSpPr>
          <p:cNvPr id="5" name="TextBox 4">
            <a:extLst>
              <a:ext uri="{FF2B5EF4-FFF2-40B4-BE49-F238E27FC236}">
                <a16:creationId xmlns:a16="http://schemas.microsoft.com/office/drawing/2014/main" id="{883B1E3D-4BA7-40F1-84A7-4BFB7C57614B}"/>
              </a:ext>
            </a:extLst>
          </p:cNvPr>
          <p:cNvSpPr txBox="1"/>
          <p:nvPr/>
        </p:nvSpPr>
        <p:spPr>
          <a:xfrm>
            <a:off x="4905829" y="712607"/>
            <a:ext cx="4093029" cy="369332"/>
          </a:xfrm>
          <a:prstGeom prst="rect">
            <a:avLst/>
          </a:prstGeom>
          <a:noFill/>
        </p:spPr>
        <p:txBody>
          <a:bodyPr wrap="square" rtlCol="0">
            <a:spAutoFit/>
          </a:bodyPr>
          <a:lstStyle/>
          <a:p>
            <a:r>
              <a:rPr lang="en-US" dirty="0"/>
              <a:t>Adding Patient Diagnostic</a:t>
            </a:r>
            <a:endParaRPr lang="en-MY" dirty="0"/>
          </a:p>
        </p:txBody>
      </p:sp>
    </p:spTree>
    <p:extLst>
      <p:ext uri="{BB962C8B-B14F-4D97-AF65-F5344CB8AC3E}">
        <p14:creationId xmlns:p14="http://schemas.microsoft.com/office/powerpoint/2010/main" val="88970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7417-86D8-4408-91C7-BC2523A49484}"/>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C2776B8E-E54C-45A1-9FD2-78EF2EAD090A}"/>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1BFCF45B-7B30-4B33-8FA7-D5B03F7C8388}"/>
              </a:ext>
            </a:extLst>
          </p:cNvPr>
          <p:cNvPicPr>
            <a:picLocks noChangeAspect="1"/>
          </p:cNvPicPr>
          <p:nvPr/>
        </p:nvPicPr>
        <p:blipFill>
          <a:blip r:embed="rId2"/>
          <a:stretch>
            <a:fillRect/>
          </a:stretch>
        </p:blipFill>
        <p:spPr>
          <a:xfrm>
            <a:off x="2262187" y="897273"/>
            <a:ext cx="7667625" cy="5572125"/>
          </a:xfrm>
          <a:prstGeom prst="rect">
            <a:avLst/>
          </a:prstGeom>
        </p:spPr>
      </p:pic>
      <p:sp>
        <p:nvSpPr>
          <p:cNvPr id="5" name="TextBox 4">
            <a:extLst>
              <a:ext uri="{FF2B5EF4-FFF2-40B4-BE49-F238E27FC236}">
                <a16:creationId xmlns:a16="http://schemas.microsoft.com/office/drawing/2014/main" id="{3CE909BD-6701-4BFB-9446-064BD6B7E330}"/>
              </a:ext>
            </a:extLst>
          </p:cNvPr>
          <p:cNvSpPr txBox="1"/>
          <p:nvPr/>
        </p:nvSpPr>
        <p:spPr>
          <a:xfrm>
            <a:off x="4717143" y="329663"/>
            <a:ext cx="4093029" cy="369332"/>
          </a:xfrm>
          <a:prstGeom prst="rect">
            <a:avLst/>
          </a:prstGeom>
          <a:noFill/>
        </p:spPr>
        <p:txBody>
          <a:bodyPr wrap="square" rtlCol="0">
            <a:spAutoFit/>
          </a:bodyPr>
          <a:lstStyle/>
          <a:p>
            <a:r>
              <a:rPr lang="en-US" dirty="0"/>
              <a:t>Retrieval of Information</a:t>
            </a:r>
            <a:endParaRPr lang="en-MY" dirty="0"/>
          </a:p>
        </p:txBody>
      </p:sp>
    </p:spTree>
    <p:extLst>
      <p:ext uri="{BB962C8B-B14F-4D97-AF65-F5344CB8AC3E}">
        <p14:creationId xmlns:p14="http://schemas.microsoft.com/office/powerpoint/2010/main" val="409089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6A94-1959-4977-A478-C9270754B24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D681375-CB48-436F-BA56-64C870F87566}"/>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FBD3461A-C700-45E7-BC70-B96D8B1A3C7D}"/>
              </a:ext>
            </a:extLst>
          </p:cNvPr>
          <p:cNvPicPr>
            <a:picLocks noChangeAspect="1"/>
          </p:cNvPicPr>
          <p:nvPr/>
        </p:nvPicPr>
        <p:blipFill>
          <a:blip r:embed="rId2"/>
          <a:stretch>
            <a:fillRect/>
          </a:stretch>
        </p:blipFill>
        <p:spPr>
          <a:xfrm>
            <a:off x="1295400" y="2111196"/>
            <a:ext cx="9626827" cy="3783367"/>
          </a:xfrm>
          <a:prstGeom prst="rect">
            <a:avLst/>
          </a:prstGeom>
        </p:spPr>
      </p:pic>
      <p:sp>
        <p:nvSpPr>
          <p:cNvPr id="5" name="TextBox 4">
            <a:extLst>
              <a:ext uri="{FF2B5EF4-FFF2-40B4-BE49-F238E27FC236}">
                <a16:creationId xmlns:a16="http://schemas.microsoft.com/office/drawing/2014/main" id="{6DE0E68A-5EB5-4195-9A35-22DF6C5BB8FA}"/>
              </a:ext>
            </a:extLst>
          </p:cNvPr>
          <p:cNvSpPr txBox="1"/>
          <p:nvPr/>
        </p:nvSpPr>
        <p:spPr>
          <a:xfrm>
            <a:off x="5239657" y="1318269"/>
            <a:ext cx="4093029" cy="369332"/>
          </a:xfrm>
          <a:prstGeom prst="rect">
            <a:avLst/>
          </a:prstGeom>
          <a:noFill/>
        </p:spPr>
        <p:txBody>
          <a:bodyPr wrap="square" rtlCol="0">
            <a:spAutoFit/>
          </a:bodyPr>
          <a:lstStyle/>
          <a:p>
            <a:r>
              <a:rPr lang="en-US" dirty="0"/>
              <a:t>Dashboard</a:t>
            </a:r>
            <a:endParaRPr lang="en-MY" dirty="0"/>
          </a:p>
        </p:txBody>
      </p:sp>
    </p:spTree>
    <p:extLst>
      <p:ext uri="{BB962C8B-B14F-4D97-AF65-F5344CB8AC3E}">
        <p14:creationId xmlns:p14="http://schemas.microsoft.com/office/powerpoint/2010/main" val="132122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711-1975-4C5A-BFC0-0F7501111AA8}"/>
              </a:ext>
            </a:extLst>
          </p:cNvPr>
          <p:cNvSpPr>
            <a:spLocks noGrp="1"/>
          </p:cNvSpPr>
          <p:nvPr>
            <p:ph type="title"/>
          </p:nvPr>
        </p:nvSpPr>
        <p:spPr/>
        <p:txBody>
          <a:bodyPr/>
          <a:lstStyle/>
          <a:p>
            <a:r>
              <a:rPr lang="en-US" dirty="0"/>
              <a:t>Benefits of NMIS</a:t>
            </a:r>
            <a:endParaRPr lang="en-MY" dirty="0"/>
          </a:p>
        </p:txBody>
      </p:sp>
      <p:sp>
        <p:nvSpPr>
          <p:cNvPr id="3" name="Content Placeholder 2">
            <a:extLst>
              <a:ext uri="{FF2B5EF4-FFF2-40B4-BE49-F238E27FC236}">
                <a16:creationId xmlns:a16="http://schemas.microsoft.com/office/drawing/2014/main" id="{BC472100-EB3D-4637-B5EB-38037B79442B}"/>
              </a:ext>
            </a:extLst>
          </p:cNvPr>
          <p:cNvSpPr>
            <a:spLocks noGrp="1"/>
          </p:cNvSpPr>
          <p:nvPr>
            <p:ph idx="1"/>
          </p:nvPr>
        </p:nvSpPr>
        <p:spPr/>
        <p:txBody>
          <a:bodyPr/>
          <a:lstStyle/>
          <a:p>
            <a:r>
              <a:rPr lang="en-US" dirty="0"/>
              <a:t>Generation of general statistics of patients and diseases rapidly.</a:t>
            </a:r>
          </a:p>
          <a:p>
            <a:r>
              <a:rPr lang="en-US" dirty="0"/>
              <a:t>Generation of  specific statistics using the data capture.</a:t>
            </a:r>
          </a:p>
          <a:p>
            <a:r>
              <a:rPr lang="en-US" dirty="0"/>
              <a:t>Accuracy and integrity of data captured.</a:t>
            </a:r>
          </a:p>
          <a:p>
            <a:r>
              <a:rPr lang="en-US" dirty="0"/>
              <a:t>Improved workflow–reduced communication overhead, systematic workflow</a:t>
            </a:r>
          </a:p>
          <a:p>
            <a:r>
              <a:rPr lang="en-US" dirty="0"/>
              <a:t>Data for strategic planning and better decision making.</a:t>
            </a:r>
          </a:p>
          <a:p>
            <a:r>
              <a:rPr lang="en-US" dirty="0"/>
              <a:t>Future development of Artificial Intelligence application</a:t>
            </a:r>
          </a:p>
          <a:p>
            <a:r>
              <a:rPr lang="en-US" dirty="0"/>
              <a:t>A step forward for systems integration of various systems in hospitals</a:t>
            </a:r>
            <a:endParaRPr lang="en-MY" dirty="0"/>
          </a:p>
        </p:txBody>
      </p:sp>
    </p:spTree>
    <p:extLst>
      <p:ext uri="{BB962C8B-B14F-4D97-AF65-F5344CB8AC3E}">
        <p14:creationId xmlns:p14="http://schemas.microsoft.com/office/powerpoint/2010/main" val="94813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0C554-6F99-4E56-BA67-A81E527CB0F7}"/>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2071136E-A514-48DD-90C3-1C3C225F7A03}"/>
              </a:ext>
            </a:extLst>
          </p:cNvPr>
          <p:cNvSpPr>
            <a:spLocks noGrp="1"/>
          </p:cNvSpPr>
          <p:nvPr>
            <p:ph idx="1"/>
          </p:nvPr>
        </p:nvSpPr>
        <p:spPr/>
        <p:txBody>
          <a:bodyPr/>
          <a:lstStyle/>
          <a:p>
            <a:endParaRPr lang="en-MY" dirty="0"/>
          </a:p>
        </p:txBody>
      </p:sp>
      <p:sp>
        <p:nvSpPr>
          <p:cNvPr id="4" name="TextBox 3">
            <a:extLst>
              <a:ext uri="{FF2B5EF4-FFF2-40B4-BE49-F238E27FC236}">
                <a16:creationId xmlns:a16="http://schemas.microsoft.com/office/drawing/2014/main" id="{75B94EA0-E56D-4E85-AC77-F2706B399AE6}"/>
              </a:ext>
            </a:extLst>
          </p:cNvPr>
          <p:cNvSpPr txBox="1"/>
          <p:nvPr/>
        </p:nvSpPr>
        <p:spPr>
          <a:xfrm>
            <a:off x="3251199" y="2322285"/>
            <a:ext cx="7445829" cy="3908762"/>
          </a:xfrm>
          <a:prstGeom prst="rect">
            <a:avLst/>
          </a:prstGeom>
          <a:noFill/>
        </p:spPr>
        <p:txBody>
          <a:bodyPr wrap="square" rtlCol="0">
            <a:spAutoFit/>
          </a:bodyPr>
          <a:lstStyle/>
          <a:p>
            <a:r>
              <a:rPr lang="en-US" sz="2400" dirty="0"/>
              <a:t>Thank you!</a:t>
            </a:r>
          </a:p>
          <a:p>
            <a:endParaRPr lang="en-US" sz="2400" dirty="0"/>
          </a:p>
          <a:p>
            <a:r>
              <a:rPr lang="en-US" sz="3200" dirty="0">
                <a:solidFill>
                  <a:srgbClr val="FFFF00"/>
                </a:solidFill>
              </a:rPr>
              <a:t>Medical Information System Group</a:t>
            </a:r>
          </a:p>
          <a:p>
            <a:r>
              <a:rPr lang="en-US" sz="2400" dirty="0"/>
              <a:t>University Malaysia Sarawak</a:t>
            </a:r>
          </a:p>
          <a:p>
            <a:r>
              <a:rPr lang="en-US" sz="2400" dirty="0"/>
              <a:t>*</a:t>
            </a:r>
            <a:r>
              <a:rPr lang="en-US" sz="2400" dirty="0" err="1"/>
              <a:t>Dr</a:t>
            </a:r>
            <a:r>
              <a:rPr lang="en-US" sz="2400" dirty="0"/>
              <a:t> Mohammad Hamdi bin Mahmood</a:t>
            </a:r>
          </a:p>
          <a:p>
            <a:r>
              <a:rPr lang="en-US" sz="2400" dirty="0" err="1"/>
              <a:t>Dr</a:t>
            </a:r>
            <a:r>
              <a:rPr lang="en-US" sz="2400" dirty="0"/>
              <a:t> Bong </a:t>
            </a:r>
            <a:r>
              <a:rPr lang="en-US" sz="2400" dirty="0" err="1"/>
              <a:t>Chih</a:t>
            </a:r>
            <a:r>
              <a:rPr lang="en-US" sz="2400" dirty="0"/>
              <a:t> How</a:t>
            </a:r>
          </a:p>
          <a:p>
            <a:r>
              <a:rPr lang="en-US" sz="2400" dirty="0" err="1"/>
              <a:t>Dr</a:t>
            </a:r>
            <a:r>
              <a:rPr lang="en-US" sz="2400" dirty="0"/>
              <a:t> Lee Nung Kion</a:t>
            </a:r>
          </a:p>
          <a:p>
            <a:endParaRPr lang="en-US" sz="2400" dirty="0"/>
          </a:p>
          <a:p>
            <a:r>
              <a:rPr lang="en-US" sz="2400" dirty="0"/>
              <a:t>*contact person-mmhamdi@unimas.my</a:t>
            </a:r>
          </a:p>
          <a:p>
            <a:endParaRPr lang="en-MY" sz="2400" dirty="0"/>
          </a:p>
        </p:txBody>
      </p:sp>
    </p:spTree>
    <p:extLst>
      <p:ext uri="{BB962C8B-B14F-4D97-AF65-F5344CB8AC3E}">
        <p14:creationId xmlns:p14="http://schemas.microsoft.com/office/powerpoint/2010/main" val="193580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0FB002-B7E9-40AB-8535-4681F5F75DF7}"/>
              </a:ext>
            </a:extLst>
          </p:cNvPr>
          <p:cNvGrpSpPr/>
          <p:nvPr/>
        </p:nvGrpSpPr>
        <p:grpSpPr>
          <a:xfrm>
            <a:off x="7372616" y="1233149"/>
            <a:ext cx="4498011" cy="4765509"/>
            <a:chOff x="282703" y="1299410"/>
            <a:chExt cx="4498011" cy="4765509"/>
          </a:xfrm>
        </p:grpSpPr>
        <p:pic>
          <p:nvPicPr>
            <p:cNvPr id="1026" name="Picture 2" descr="dok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15" y="1299410"/>
              <a:ext cx="4451299" cy="476550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2703" y="5172381"/>
              <a:ext cx="1953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78817" y="4915341"/>
              <a:ext cx="86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56F8F27F-02F7-43E5-BEEA-64332CEB25E1}"/>
              </a:ext>
            </a:extLst>
          </p:cNvPr>
          <p:cNvSpPr txBox="1"/>
          <p:nvPr/>
        </p:nvSpPr>
        <p:spPr>
          <a:xfrm>
            <a:off x="1295400" y="1487042"/>
            <a:ext cx="5841426" cy="3970318"/>
          </a:xfrm>
          <a:prstGeom prst="rect">
            <a:avLst/>
          </a:prstGeom>
          <a:noFill/>
        </p:spPr>
        <p:txBody>
          <a:bodyPr wrap="square" rtlCol="0">
            <a:spAutoFit/>
          </a:bodyPr>
          <a:lstStyle/>
          <a:p>
            <a:pPr algn="just"/>
            <a:r>
              <a:rPr lang="en-MY" dirty="0"/>
              <a:t>There are </a:t>
            </a:r>
            <a:r>
              <a:rPr lang="en-MY" dirty="0">
                <a:solidFill>
                  <a:srgbClr val="FF0000"/>
                </a:solidFill>
              </a:rPr>
              <a:t>3,616</a:t>
            </a:r>
            <a:r>
              <a:rPr lang="en-MY" dirty="0"/>
              <a:t> government health facilities including 135 public hospitals, </a:t>
            </a:r>
            <a:r>
              <a:rPr lang="en-MY" dirty="0">
                <a:solidFill>
                  <a:srgbClr val="FF0000"/>
                </a:solidFill>
              </a:rPr>
              <a:t>2,813 </a:t>
            </a:r>
            <a:r>
              <a:rPr lang="en-MY" dirty="0"/>
              <a:t>rural clinics and </a:t>
            </a:r>
            <a:r>
              <a:rPr lang="en-MY" dirty="0">
                <a:solidFill>
                  <a:srgbClr val="FF0000"/>
                </a:solidFill>
              </a:rPr>
              <a:t>668</a:t>
            </a:r>
            <a:r>
              <a:rPr lang="en-MY" dirty="0"/>
              <a:t> government dental clinics. </a:t>
            </a:r>
          </a:p>
          <a:p>
            <a:pPr algn="just"/>
            <a:endParaRPr lang="en-MY" dirty="0"/>
          </a:p>
          <a:p>
            <a:pPr algn="just"/>
            <a:r>
              <a:rPr lang="en-MY" dirty="0"/>
              <a:t>However, those facilities are equipped with partially integrated hospital information system. </a:t>
            </a:r>
          </a:p>
          <a:p>
            <a:pPr algn="just"/>
            <a:endParaRPr lang="en-MY" dirty="0"/>
          </a:p>
          <a:p>
            <a:pPr algn="just"/>
            <a:r>
              <a:rPr lang="en-MY" dirty="0"/>
              <a:t>Challenges might arise for example data in nuclear clinic appointment may be in the system; however the actual data is only available in physical format. </a:t>
            </a:r>
          </a:p>
          <a:p>
            <a:pPr algn="just"/>
            <a:endParaRPr lang="en-MY" dirty="0"/>
          </a:p>
          <a:p>
            <a:pPr algn="just"/>
            <a:r>
              <a:rPr lang="en-MY" dirty="0"/>
              <a:t>Also it becomes </a:t>
            </a:r>
            <a:r>
              <a:rPr lang="en-MY" dirty="0">
                <a:solidFill>
                  <a:srgbClr val="FF0000"/>
                </a:solidFill>
              </a:rPr>
              <a:t>challenging as to integrate </a:t>
            </a:r>
            <a:r>
              <a:rPr lang="en-MY" dirty="0"/>
              <a:t>with other sections even within own department; refer to other department and retrieve data for research.</a:t>
            </a:r>
          </a:p>
        </p:txBody>
      </p:sp>
      <p:sp>
        <p:nvSpPr>
          <p:cNvPr id="3" name="Title 2">
            <a:extLst>
              <a:ext uri="{FF2B5EF4-FFF2-40B4-BE49-F238E27FC236}">
                <a16:creationId xmlns:a16="http://schemas.microsoft.com/office/drawing/2014/main" id="{1A8BC271-8CD2-4028-B39E-BB56762FC716}"/>
              </a:ext>
            </a:extLst>
          </p:cNvPr>
          <p:cNvSpPr>
            <a:spLocks noGrp="1"/>
          </p:cNvSpPr>
          <p:nvPr>
            <p:ph type="title"/>
          </p:nvPr>
        </p:nvSpPr>
        <p:spPr/>
        <p:txBody>
          <a:bodyPr/>
          <a:lstStyle/>
          <a:p>
            <a:r>
              <a:rPr lang="en-US" dirty="0"/>
              <a:t>A little story …</a:t>
            </a:r>
            <a:endParaRPr lang="en-MY" dirty="0"/>
          </a:p>
        </p:txBody>
      </p:sp>
    </p:spTree>
    <p:extLst>
      <p:ext uri="{BB962C8B-B14F-4D97-AF65-F5344CB8AC3E}">
        <p14:creationId xmlns:p14="http://schemas.microsoft.com/office/powerpoint/2010/main" val="86045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background of this project</a:t>
            </a:r>
          </a:p>
        </p:txBody>
      </p:sp>
      <p:pic>
        <p:nvPicPr>
          <p:cNvPr id="5" name="Picture 4">
            <a:extLst>
              <a:ext uri="{FF2B5EF4-FFF2-40B4-BE49-F238E27FC236}">
                <a16:creationId xmlns:a16="http://schemas.microsoft.com/office/drawing/2014/main" id="{91137611-9ACB-44CE-B65F-C7950D41FEE9}"/>
              </a:ext>
            </a:extLst>
          </p:cNvPr>
          <p:cNvPicPr>
            <a:picLocks noChangeAspect="1"/>
          </p:cNvPicPr>
          <p:nvPr/>
        </p:nvPicPr>
        <p:blipFill>
          <a:blip r:embed="rId2"/>
          <a:stretch>
            <a:fillRect/>
          </a:stretch>
        </p:blipFill>
        <p:spPr>
          <a:xfrm>
            <a:off x="457460" y="2840997"/>
            <a:ext cx="1750824" cy="1225577"/>
          </a:xfrm>
          <a:prstGeom prst="rect">
            <a:avLst/>
          </a:prstGeom>
        </p:spPr>
      </p:pic>
      <p:pic>
        <p:nvPicPr>
          <p:cNvPr id="2050" name="Picture 2" descr="Image result for people icon">
            <a:extLst>
              <a:ext uri="{FF2B5EF4-FFF2-40B4-BE49-F238E27FC236}">
                <a16:creationId xmlns:a16="http://schemas.microsoft.com/office/drawing/2014/main" id="{59C2984D-E03F-4296-93A9-F61376016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40" y="4975432"/>
            <a:ext cx="2994622" cy="825928"/>
          </a:xfrm>
          <a:prstGeom prst="rect">
            <a:avLst/>
          </a:prstGeom>
          <a:solidFill>
            <a:schemeClr val="tx1"/>
          </a:solidFill>
        </p:spPr>
      </p:pic>
      <p:pic>
        <p:nvPicPr>
          <p:cNvPr id="7" name="Picture 6">
            <a:extLst>
              <a:ext uri="{FF2B5EF4-FFF2-40B4-BE49-F238E27FC236}">
                <a16:creationId xmlns:a16="http://schemas.microsoft.com/office/drawing/2014/main" id="{F1408B10-B453-4744-AC6B-B11D8A212DC3}"/>
              </a:ext>
            </a:extLst>
          </p:cNvPr>
          <p:cNvPicPr>
            <a:picLocks noChangeAspect="1"/>
          </p:cNvPicPr>
          <p:nvPr/>
        </p:nvPicPr>
        <p:blipFill>
          <a:blip r:embed="rId4"/>
          <a:stretch>
            <a:fillRect/>
          </a:stretch>
        </p:blipFill>
        <p:spPr>
          <a:xfrm>
            <a:off x="1564309" y="1606171"/>
            <a:ext cx="662056" cy="662056"/>
          </a:xfrm>
          <a:prstGeom prst="rect">
            <a:avLst/>
          </a:prstGeom>
        </p:spPr>
      </p:pic>
      <p:sp>
        <p:nvSpPr>
          <p:cNvPr id="4" name="Rectangle 3">
            <a:extLst>
              <a:ext uri="{FF2B5EF4-FFF2-40B4-BE49-F238E27FC236}">
                <a16:creationId xmlns:a16="http://schemas.microsoft.com/office/drawing/2014/main" id="{7E0B0C8C-EAED-41E3-B397-E5A3965373F3}"/>
              </a:ext>
            </a:extLst>
          </p:cNvPr>
          <p:cNvSpPr/>
          <p:nvPr/>
        </p:nvSpPr>
        <p:spPr>
          <a:xfrm>
            <a:off x="3564835" y="2591049"/>
            <a:ext cx="5062330" cy="321031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8DE679-ECC5-4F29-9F70-0889DDAB1B72}"/>
              </a:ext>
            </a:extLst>
          </p:cNvPr>
          <p:cNvSpPr txBox="1"/>
          <p:nvPr/>
        </p:nvSpPr>
        <p:spPr>
          <a:xfrm>
            <a:off x="583096" y="6705600"/>
            <a:ext cx="184731" cy="369332"/>
          </a:xfrm>
          <a:prstGeom prst="rect">
            <a:avLst/>
          </a:prstGeom>
          <a:noFill/>
        </p:spPr>
        <p:txBody>
          <a:bodyPr wrap="none" rtlCol="0">
            <a:spAutoFit/>
          </a:bodyPr>
          <a:lstStyle/>
          <a:p>
            <a:endParaRPr lang="en-US" dirty="0"/>
          </a:p>
        </p:txBody>
      </p:sp>
      <p:pic>
        <p:nvPicPr>
          <p:cNvPr id="9" name="Content Placeholder 8">
            <a:extLst>
              <a:ext uri="{FF2B5EF4-FFF2-40B4-BE49-F238E27FC236}">
                <a16:creationId xmlns:a16="http://schemas.microsoft.com/office/drawing/2014/main" id="{950B616B-9DC8-4522-A206-2758CF8EDE3C}"/>
              </a:ext>
            </a:extLst>
          </p:cNvPr>
          <p:cNvPicPr>
            <a:picLocks noGrp="1" noChangeAspect="1"/>
          </p:cNvPicPr>
          <p:nvPr>
            <p:ph idx="1"/>
          </p:nvPr>
        </p:nvPicPr>
        <p:blipFill>
          <a:blip r:embed="rId5"/>
          <a:stretch>
            <a:fillRect/>
          </a:stretch>
        </p:blipFill>
        <p:spPr>
          <a:xfrm>
            <a:off x="3822417" y="3794522"/>
            <a:ext cx="925545" cy="634829"/>
          </a:xfrm>
        </p:spPr>
      </p:pic>
      <p:pic>
        <p:nvPicPr>
          <p:cNvPr id="11" name="Picture 10">
            <a:extLst>
              <a:ext uri="{FF2B5EF4-FFF2-40B4-BE49-F238E27FC236}">
                <a16:creationId xmlns:a16="http://schemas.microsoft.com/office/drawing/2014/main" id="{3AAE2B51-6EEF-40D4-9C6E-7FF97C88788E}"/>
              </a:ext>
            </a:extLst>
          </p:cNvPr>
          <p:cNvPicPr>
            <a:picLocks noChangeAspect="1"/>
          </p:cNvPicPr>
          <p:nvPr/>
        </p:nvPicPr>
        <p:blipFill>
          <a:blip r:embed="rId6"/>
          <a:stretch>
            <a:fillRect/>
          </a:stretch>
        </p:blipFill>
        <p:spPr>
          <a:xfrm>
            <a:off x="6833028" y="2582997"/>
            <a:ext cx="1447994" cy="1447994"/>
          </a:xfrm>
          <a:prstGeom prst="rect">
            <a:avLst/>
          </a:prstGeom>
        </p:spPr>
      </p:pic>
      <p:sp>
        <p:nvSpPr>
          <p:cNvPr id="12" name="TextBox 11">
            <a:extLst>
              <a:ext uri="{FF2B5EF4-FFF2-40B4-BE49-F238E27FC236}">
                <a16:creationId xmlns:a16="http://schemas.microsoft.com/office/drawing/2014/main" id="{F31607C3-C18D-4DCC-B78C-8D7A6063B860}"/>
              </a:ext>
            </a:extLst>
          </p:cNvPr>
          <p:cNvSpPr txBox="1"/>
          <p:nvPr/>
        </p:nvSpPr>
        <p:spPr>
          <a:xfrm>
            <a:off x="3405809" y="1961548"/>
            <a:ext cx="5605669" cy="646331"/>
          </a:xfrm>
          <a:prstGeom prst="rect">
            <a:avLst/>
          </a:prstGeom>
          <a:noFill/>
        </p:spPr>
        <p:txBody>
          <a:bodyPr wrap="square" rtlCol="0">
            <a:spAutoFit/>
          </a:bodyPr>
          <a:lstStyle/>
          <a:p>
            <a:pPr algn="ctr"/>
            <a:r>
              <a:rPr lang="en-US" dirty="0"/>
              <a:t>Manual Storage and Retrieval at Nuclear Medicine Department</a:t>
            </a:r>
          </a:p>
        </p:txBody>
      </p:sp>
      <p:sp>
        <p:nvSpPr>
          <p:cNvPr id="13" name="TextBox 12">
            <a:extLst>
              <a:ext uri="{FF2B5EF4-FFF2-40B4-BE49-F238E27FC236}">
                <a16:creationId xmlns:a16="http://schemas.microsoft.com/office/drawing/2014/main" id="{7BA6F526-C13F-47A2-8DDE-2D0AE5E3187C}"/>
              </a:ext>
            </a:extLst>
          </p:cNvPr>
          <p:cNvSpPr txBox="1"/>
          <p:nvPr/>
        </p:nvSpPr>
        <p:spPr>
          <a:xfrm>
            <a:off x="3822417" y="4561357"/>
            <a:ext cx="925545" cy="369332"/>
          </a:xfrm>
          <a:prstGeom prst="rect">
            <a:avLst/>
          </a:prstGeom>
          <a:noFill/>
        </p:spPr>
        <p:txBody>
          <a:bodyPr wrap="square" rtlCol="0">
            <a:spAutoFit/>
          </a:bodyPr>
          <a:lstStyle/>
          <a:p>
            <a:r>
              <a:rPr lang="en-US" dirty="0"/>
              <a:t>Officer</a:t>
            </a:r>
          </a:p>
        </p:txBody>
      </p:sp>
      <p:pic>
        <p:nvPicPr>
          <p:cNvPr id="15" name="Picture 14">
            <a:extLst>
              <a:ext uri="{FF2B5EF4-FFF2-40B4-BE49-F238E27FC236}">
                <a16:creationId xmlns:a16="http://schemas.microsoft.com/office/drawing/2014/main" id="{F4DA5A97-0294-434E-89B2-9E034521A97E}"/>
              </a:ext>
            </a:extLst>
          </p:cNvPr>
          <p:cNvPicPr>
            <a:picLocks noChangeAspect="1"/>
          </p:cNvPicPr>
          <p:nvPr/>
        </p:nvPicPr>
        <p:blipFill>
          <a:blip r:embed="rId7"/>
          <a:stretch>
            <a:fillRect/>
          </a:stretch>
        </p:blipFill>
        <p:spPr>
          <a:xfrm>
            <a:off x="5302429" y="3491698"/>
            <a:ext cx="752203" cy="752203"/>
          </a:xfrm>
          <a:prstGeom prst="rect">
            <a:avLst/>
          </a:prstGeom>
        </p:spPr>
      </p:pic>
      <p:sp>
        <p:nvSpPr>
          <p:cNvPr id="16" name="TextBox 15">
            <a:extLst>
              <a:ext uri="{FF2B5EF4-FFF2-40B4-BE49-F238E27FC236}">
                <a16:creationId xmlns:a16="http://schemas.microsoft.com/office/drawing/2014/main" id="{793DD9AE-52C8-4D06-A7D0-108A679809D7}"/>
              </a:ext>
            </a:extLst>
          </p:cNvPr>
          <p:cNvSpPr txBox="1"/>
          <p:nvPr/>
        </p:nvSpPr>
        <p:spPr>
          <a:xfrm>
            <a:off x="818166" y="4153505"/>
            <a:ext cx="1643269"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A241CAE8-ADDF-4BF7-84CD-EBD4071F3DA8}"/>
              </a:ext>
            </a:extLst>
          </p:cNvPr>
          <p:cNvSpPr txBox="1"/>
          <p:nvPr/>
        </p:nvSpPr>
        <p:spPr>
          <a:xfrm>
            <a:off x="511237" y="5884148"/>
            <a:ext cx="1643269" cy="369332"/>
          </a:xfrm>
          <a:prstGeom prst="rect">
            <a:avLst/>
          </a:prstGeom>
          <a:noFill/>
        </p:spPr>
        <p:txBody>
          <a:bodyPr wrap="square" rtlCol="0">
            <a:spAutoFit/>
          </a:bodyPr>
          <a:lstStyle/>
          <a:p>
            <a:r>
              <a:rPr lang="en-US" dirty="0"/>
              <a:t>Other users</a:t>
            </a:r>
          </a:p>
        </p:txBody>
      </p:sp>
      <p:sp>
        <p:nvSpPr>
          <p:cNvPr id="19" name="TextBox 18">
            <a:extLst>
              <a:ext uri="{FF2B5EF4-FFF2-40B4-BE49-F238E27FC236}">
                <a16:creationId xmlns:a16="http://schemas.microsoft.com/office/drawing/2014/main" id="{136DB732-0A89-4A59-844E-4DB512084E88}"/>
              </a:ext>
            </a:extLst>
          </p:cNvPr>
          <p:cNvSpPr txBox="1"/>
          <p:nvPr/>
        </p:nvSpPr>
        <p:spPr>
          <a:xfrm>
            <a:off x="1404730" y="2301950"/>
            <a:ext cx="1643269" cy="369332"/>
          </a:xfrm>
          <a:prstGeom prst="rect">
            <a:avLst/>
          </a:prstGeom>
          <a:noFill/>
        </p:spPr>
        <p:txBody>
          <a:bodyPr wrap="square" rtlCol="0">
            <a:spAutoFit/>
          </a:bodyPr>
          <a:lstStyle/>
          <a:p>
            <a:r>
              <a:rPr lang="en-US" dirty="0"/>
              <a:t>Doctors</a:t>
            </a:r>
          </a:p>
        </p:txBody>
      </p:sp>
      <p:cxnSp>
        <p:nvCxnSpPr>
          <p:cNvPr id="20" name="Straight Arrow Connector 19">
            <a:extLst>
              <a:ext uri="{FF2B5EF4-FFF2-40B4-BE49-F238E27FC236}">
                <a16:creationId xmlns:a16="http://schemas.microsoft.com/office/drawing/2014/main" id="{D784A3DF-B0C8-4999-A616-75EE596B9ACF}"/>
              </a:ext>
            </a:extLst>
          </p:cNvPr>
          <p:cNvCxnSpPr>
            <a:stCxn id="7" idx="3"/>
            <a:endCxn id="9" idx="1"/>
          </p:cNvCxnSpPr>
          <p:nvPr/>
        </p:nvCxnSpPr>
        <p:spPr>
          <a:xfrm>
            <a:off x="2226365" y="1937199"/>
            <a:ext cx="1596052" cy="217473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697ACFA-6045-4356-B805-0657A3DDD997}"/>
              </a:ext>
            </a:extLst>
          </p:cNvPr>
          <p:cNvCxnSpPr>
            <a:stCxn id="5" idx="3"/>
            <a:endCxn id="9" idx="1"/>
          </p:cNvCxnSpPr>
          <p:nvPr/>
        </p:nvCxnSpPr>
        <p:spPr>
          <a:xfrm>
            <a:off x="2208284" y="3453786"/>
            <a:ext cx="1614133" cy="658151"/>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B7697A-B43D-4EDF-A362-A231E6EC6B6A}"/>
              </a:ext>
            </a:extLst>
          </p:cNvPr>
          <p:cNvCxnSpPr>
            <a:endCxn id="9" idx="1"/>
          </p:cNvCxnSpPr>
          <p:nvPr/>
        </p:nvCxnSpPr>
        <p:spPr>
          <a:xfrm flipV="1">
            <a:off x="1593374" y="4111937"/>
            <a:ext cx="2229043" cy="81813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1155845-E838-46D6-8FAC-EBC478F7698F}"/>
              </a:ext>
            </a:extLst>
          </p:cNvPr>
          <p:cNvSpPr txBox="1"/>
          <p:nvPr/>
        </p:nvSpPr>
        <p:spPr>
          <a:xfrm>
            <a:off x="5860419" y="2741297"/>
            <a:ext cx="1166822" cy="646331"/>
          </a:xfrm>
          <a:prstGeom prst="rect">
            <a:avLst/>
          </a:prstGeom>
          <a:noFill/>
        </p:spPr>
        <p:txBody>
          <a:bodyPr wrap="square" rtlCol="0">
            <a:spAutoFit/>
          </a:bodyPr>
          <a:lstStyle/>
          <a:p>
            <a:r>
              <a:rPr lang="en-US" dirty="0"/>
              <a:t>Paper-based file</a:t>
            </a:r>
          </a:p>
        </p:txBody>
      </p:sp>
      <p:pic>
        <p:nvPicPr>
          <p:cNvPr id="27" name="Picture 26">
            <a:extLst>
              <a:ext uri="{FF2B5EF4-FFF2-40B4-BE49-F238E27FC236}">
                <a16:creationId xmlns:a16="http://schemas.microsoft.com/office/drawing/2014/main" id="{7DED6E22-D7EE-42BA-A3E1-05BCB649C492}"/>
              </a:ext>
            </a:extLst>
          </p:cNvPr>
          <p:cNvPicPr>
            <a:picLocks noChangeAspect="1"/>
          </p:cNvPicPr>
          <p:nvPr/>
        </p:nvPicPr>
        <p:blipFill>
          <a:blip r:embed="rId8"/>
          <a:stretch>
            <a:fillRect/>
          </a:stretch>
        </p:blipFill>
        <p:spPr>
          <a:xfrm>
            <a:off x="5329995" y="4574788"/>
            <a:ext cx="605088" cy="710562"/>
          </a:xfrm>
          <a:prstGeom prst="rect">
            <a:avLst/>
          </a:prstGeom>
        </p:spPr>
      </p:pic>
      <p:sp>
        <p:nvSpPr>
          <p:cNvPr id="29" name="Arrow: Left-Right 28">
            <a:extLst>
              <a:ext uri="{FF2B5EF4-FFF2-40B4-BE49-F238E27FC236}">
                <a16:creationId xmlns:a16="http://schemas.microsoft.com/office/drawing/2014/main" id="{BD96EFCC-812C-4620-B379-8A69732A1F7C}"/>
              </a:ext>
            </a:extLst>
          </p:cNvPr>
          <p:cNvSpPr/>
          <p:nvPr/>
        </p:nvSpPr>
        <p:spPr>
          <a:xfrm>
            <a:off x="6123075" y="4089707"/>
            <a:ext cx="596348" cy="291163"/>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Right 30">
            <a:extLst>
              <a:ext uri="{FF2B5EF4-FFF2-40B4-BE49-F238E27FC236}">
                <a16:creationId xmlns:a16="http://schemas.microsoft.com/office/drawing/2014/main" id="{19B6781A-3689-44D5-9589-2984841757CF}"/>
              </a:ext>
            </a:extLst>
          </p:cNvPr>
          <p:cNvSpPr/>
          <p:nvPr/>
        </p:nvSpPr>
        <p:spPr>
          <a:xfrm>
            <a:off x="4592182" y="4098432"/>
            <a:ext cx="596348" cy="291163"/>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65C54551-BF9B-4836-B629-B44B34689D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49830" y="4781392"/>
            <a:ext cx="1028020" cy="1028020"/>
          </a:xfrm>
          <a:prstGeom prst="rect">
            <a:avLst/>
          </a:prstGeom>
        </p:spPr>
      </p:pic>
      <p:sp>
        <p:nvSpPr>
          <p:cNvPr id="10" name="TextBox 9">
            <a:extLst>
              <a:ext uri="{FF2B5EF4-FFF2-40B4-BE49-F238E27FC236}">
                <a16:creationId xmlns:a16="http://schemas.microsoft.com/office/drawing/2014/main" id="{F21615A9-8948-415D-8773-1D5D4B75B862}"/>
              </a:ext>
            </a:extLst>
          </p:cNvPr>
          <p:cNvSpPr txBox="1"/>
          <p:nvPr/>
        </p:nvSpPr>
        <p:spPr>
          <a:xfrm>
            <a:off x="7040150" y="4153505"/>
            <a:ext cx="1252021" cy="646331"/>
          </a:xfrm>
          <a:prstGeom prst="rect">
            <a:avLst/>
          </a:prstGeom>
          <a:noFill/>
        </p:spPr>
        <p:txBody>
          <a:bodyPr wrap="square" rtlCol="0">
            <a:spAutoFit/>
          </a:bodyPr>
          <a:lstStyle/>
          <a:p>
            <a:r>
              <a:rPr lang="en-US" dirty="0"/>
              <a:t>DICOM format</a:t>
            </a:r>
            <a:endParaRPr lang="en-MY" dirty="0"/>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FA5A-C6A6-4E78-9681-4E724C45B834}"/>
              </a:ext>
            </a:extLst>
          </p:cNvPr>
          <p:cNvSpPr>
            <a:spLocks noGrp="1"/>
          </p:cNvSpPr>
          <p:nvPr>
            <p:ph type="title"/>
          </p:nvPr>
        </p:nvSpPr>
        <p:spPr/>
        <p:txBody>
          <a:bodyPr/>
          <a:lstStyle/>
          <a:p>
            <a:r>
              <a:rPr lang="en-US" dirty="0"/>
              <a:t>Weaknesses of the manual system</a:t>
            </a:r>
          </a:p>
        </p:txBody>
      </p:sp>
      <p:sp>
        <p:nvSpPr>
          <p:cNvPr id="3" name="Content Placeholder 2">
            <a:extLst>
              <a:ext uri="{FF2B5EF4-FFF2-40B4-BE49-F238E27FC236}">
                <a16:creationId xmlns:a16="http://schemas.microsoft.com/office/drawing/2014/main" id="{7421D278-2934-4E87-9532-3BBA57A64550}"/>
              </a:ext>
            </a:extLst>
          </p:cNvPr>
          <p:cNvSpPr>
            <a:spLocks noGrp="1"/>
          </p:cNvSpPr>
          <p:nvPr>
            <p:ph idx="1"/>
          </p:nvPr>
        </p:nvSpPr>
        <p:spPr/>
        <p:txBody>
          <a:bodyPr/>
          <a:lstStyle/>
          <a:p>
            <a:r>
              <a:rPr lang="en-US" dirty="0"/>
              <a:t>Inefficient</a:t>
            </a:r>
          </a:p>
          <a:p>
            <a:r>
              <a:rPr lang="en-US" dirty="0"/>
              <a:t>Waste of resources</a:t>
            </a:r>
          </a:p>
          <a:p>
            <a:r>
              <a:rPr lang="en-US" dirty="0"/>
              <a:t>Accuracy, Integrity, and Confidentiality issues</a:t>
            </a:r>
          </a:p>
        </p:txBody>
      </p:sp>
    </p:spTree>
    <p:extLst>
      <p:ext uri="{BB962C8B-B14F-4D97-AF65-F5344CB8AC3E}">
        <p14:creationId xmlns:p14="http://schemas.microsoft.com/office/powerpoint/2010/main" val="31738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7080-8389-4016-BAD0-9C344F477E61}"/>
              </a:ext>
            </a:extLst>
          </p:cNvPr>
          <p:cNvSpPr>
            <a:spLocks noGrp="1"/>
          </p:cNvSpPr>
          <p:nvPr>
            <p:ph type="title"/>
          </p:nvPr>
        </p:nvSpPr>
        <p:spPr/>
        <p:txBody>
          <a:bodyPr/>
          <a:lstStyle/>
          <a:p>
            <a:r>
              <a:rPr lang="en-US" dirty="0"/>
              <a:t>Objectives of this project</a:t>
            </a:r>
            <a:endParaRPr lang="en-MY" dirty="0"/>
          </a:p>
        </p:txBody>
      </p:sp>
      <p:sp>
        <p:nvSpPr>
          <p:cNvPr id="3" name="Content Placeholder 2">
            <a:extLst>
              <a:ext uri="{FF2B5EF4-FFF2-40B4-BE49-F238E27FC236}">
                <a16:creationId xmlns:a16="http://schemas.microsoft.com/office/drawing/2014/main" id="{B0B8FCC8-3A2A-4EBE-93CB-D0FBBD24E2A7}"/>
              </a:ext>
            </a:extLst>
          </p:cNvPr>
          <p:cNvSpPr>
            <a:spLocks noGrp="1"/>
          </p:cNvSpPr>
          <p:nvPr>
            <p:ph idx="1"/>
          </p:nvPr>
        </p:nvSpPr>
        <p:spPr/>
        <p:txBody>
          <a:bodyPr/>
          <a:lstStyle/>
          <a:p>
            <a:r>
              <a:rPr lang="en-MY" dirty="0"/>
              <a:t>To develop a computerized online information system that integrates patients’ spatial  information (diagnostic images)  and their personal records.</a:t>
            </a:r>
          </a:p>
          <a:p>
            <a:r>
              <a:rPr lang="en-US" dirty="0"/>
              <a:t>Specifically</a:t>
            </a:r>
          </a:p>
          <a:p>
            <a:pPr lvl="1"/>
            <a:r>
              <a:rPr lang="en-US" dirty="0"/>
              <a:t>To develop a user friendly web-based system that minimizes user errors.</a:t>
            </a:r>
          </a:p>
          <a:p>
            <a:pPr lvl="1"/>
            <a:r>
              <a:rPr lang="en-US" dirty="0"/>
              <a:t>To develop a retrieval system for effective and efficient retrieval of nuclear images records and patient information.</a:t>
            </a:r>
          </a:p>
          <a:p>
            <a:pPr lvl="1"/>
            <a:r>
              <a:rPr lang="en-US" dirty="0"/>
              <a:t>To develop a system for manage different assess types.</a:t>
            </a:r>
          </a:p>
          <a:p>
            <a:pPr lvl="1"/>
            <a:endParaRPr lang="en-US" dirty="0"/>
          </a:p>
          <a:p>
            <a:endParaRPr lang="en-MY" dirty="0"/>
          </a:p>
          <a:p>
            <a:endParaRPr lang="en-MY" dirty="0"/>
          </a:p>
        </p:txBody>
      </p:sp>
    </p:spTree>
    <p:extLst>
      <p:ext uri="{BB962C8B-B14F-4D97-AF65-F5344CB8AC3E}">
        <p14:creationId xmlns:p14="http://schemas.microsoft.com/office/powerpoint/2010/main" val="79253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7B26-440C-4A13-BA70-0FD7DB67B03F}"/>
              </a:ext>
            </a:extLst>
          </p:cNvPr>
          <p:cNvSpPr>
            <a:spLocks noGrp="1"/>
          </p:cNvSpPr>
          <p:nvPr>
            <p:ph type="title"/>
          </p:nvPr>
        </p:nvSpPr>
        <p:spPr/>
        <p:txBody>
          <a:bodyPr/>
          <a:lstStyle/>
          <a:p>
            <a:r>
              <a:rPr lang="en-US" dirty="0"/>
              <a:t>Ideal System Framework</a:t>
            </a:r>
          </a:p>
        </p:txBody>
      </p:sp>
      <p:sp>
        <p:nvSpPr>
          <p:cNvPr id="5" name="Rectangle: Rounded Corners 4">
            <a:extLst>
              <a:ext uri="{FF2B5EF4-FFF2-40B4-BE49-F238E27FC236}">
                <a16:creationId xmlns:a16="http://schemas.microsoft.com/office/drawing/2014/main" id="{70F5843C-D138-47BA-863D-E45D2E019E10}"/>
              </a:ext>
            </a:extLst>
          </p:cNvPr>
          <p:cNvSpPr/>
          <p:nvPr/>
        </p:nvSpPr>
        <p:spPr>
          <a:xfrm>
            <a:off x="1295400" y="4921832"/>
            <a:ext cx="2466109" cy="1510145"/>
          </a:xfrm>
          <a:prstGeom prst="round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ectangle: Rounded Corners 5">
            <a:extLst>
              <a:ext uri="{FF2B5EF4-FFF2-40B4-BE49-F238E27FC236}">
                <a16:creationId xmlns:a16="http://schemas.microsoft.com/office/drawing/2014/main" id="{52AC1811-E042-47DD-8045-716C2BC3D50C}"/>
              </a:ext>
            </a:extLst>
          </p:cNvPr>
          <p:cNvSpPr/>
          <p:nvPr/>
        </p:nvSpPr>
        <p:spPr>
          <a:xfrm>
            <a:off x="5926282" y="4921831"/>
            <a:ext cx="3955472" cy="1510145"/>
          </a:xfrm>
          <a:prstGeom prst="round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8" name="Straight Arrow Connector 7">
            <a:extLst>
              <a:ext uri="{FF2B5EF4-FFF2-40B4-BE49-F238E27FC236}">
                <a16:creationId xmlns:a16="http://schemas.microsoft.com/office/drawing/2014/main" id="{42AF0E32-8049-4003-901D-52E173D871B8}"/>
              </a:ext>
            </a:extLst>
          </p:cNvPr>
          <p:cNvCxnSpPr>
            <a:stCxn id="5" idx="3"/>
            <a:endCxn id="6" idx="1"/>
          </p:cNvCxnSpPr>
          <p:nvPr/>
        </p:nvCxnSpPr>
        <p:spPr>
          <a:xfrm flipV="1">
            <a:off x="3761509" y="5676904"/>
            <a:ext cx="216477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9649BB2-8D74-4281-A18F-B3F33F5C94D7}"/>
              </a:ext>
            </a:extLst>
          </p:cNvPr>
          <p:cNvSpPr/>
          <p:nvPr/>
        </p:nvSpPr>
        <p:spPr>
          <a:xfrm>
            <a:off x="1702376" y="3515592"/>
            <a:ext cx="1652155" cy="83127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NMIS</a:t>
            </a:r>
            <a:endParaRPr lang="en-MY" dirty="0"/>
          </a:p>
        </p:txBody>
      </p:sp>
      <p:grpSp>
        <p:nvGrpSpPr>
          <p:cNvPr id="18" name="Group 17">
            <a:extLst>
              <a:ext uri="{FF2B5EF4-FFF2-40B4-BE49-F238E27FC236}">
                <a16:creationId xmlns:a16="http://schemas.microsoft.com/office/drawing/2014/main" id="{119919A6-69ED-4D53-9706-2A5C7DAAFC73}"/>
              </a:ext>
            </a:extLst>
          </p:cNvPr>
          <p:cNvGrpSpPr/>
          <p:nvPr/>
        </p:nvGrpSpPr>
        <p:grpSpPr>
          <a:xfrm>
            <a:off x="1295400" y="1745673"/>
            <a:ext cx="8586354" cy="1194954"/>
            <a:chOff x="1295400" y="1745673"/>
            <a:chExt cx="8586354" cy="1194954"/>
          </a:xfrm>
        </p:grpSpPr>
        <p:sp>
          <p:nvSpPr>
            <p:cNvPr id="4" name="Rectangle: Rounded Corners 3">
              <a:extLst>
                <a:ext uri="{FF2B5EF4-FFF2-40B4-BE49-F238E27FC236}">
                  <a16:creationId xmlns:a16="http://schemas.microsoft.com/office/drawing/2014/main" id="{BE992A40-0474-4B24-81FA-D27DCE8B8862}"/>
                </a:ext>
              </a:extLst>
            </p:cNvPr>
            <p:cNvSpPr/>
            <p:nvPr/>
          </p:nvSpPr>
          <p:spPr>
            <a:xfrm>
              <a:off x="1295400" y="1745673"/>
              <a:ext cx="8586354" cy="119495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p>
          </p:txBody>
        </p:sp>
        <p:sp>
          <p:nvSpPr>
            <p:cNvPr id="12" name="Rectangle: Rounded Corners 11">
              <a:extLst>
                <a:ext uri="{FF2B5EF4-FFF2-40B4-BE49-F238E27FC236}">
                  <a16:creationId xmlns:a16="http://schemas.microsoft.com/office/drawing/2014/main" id="{3ECC9E62-35D6-4A68-8477-1A7EEB00F7F9}"/>
                </a:ext>
              </a:extLst>
            </p:cNvPr>
            <p:cNvSpPr/>
            <p:nvPr/>
          </p:nvSpPr>
          <p:spPr>
            <a:xfrm>
              <a:off x="1498020" y="1859973"/>
              <a:ext cx="1278082" cy="5299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Reception system</a:t>
              </a:r>
              <a:endParaRPr lang="en-MY" sz="1600" dirty="0"/>
            </a:p>
          </p:txBody>
        </p:sp>
        <p:sp>
          <p:nvSpPr>
            <p:cNvPr id="13" name="Rectangle: Rounded Corners 12">
              <a:extLst>
                <a:ext uri="{FF2B5EF4-FFF2-40B4-BE49-F238E27FC236}">
                  <a16:creationId xmlns:a16="http://schemas.microsoft.com/office/drawing/2014/main" id="{EDC37C08-70AF-4A1A-B60F-3C38AA94B546}"/>
                </a:ext>
              </a:extLst>
            </p:cNvPr>
            <p:cNvSpPr/>
            <p:nvPr/>
          </p:nvSpPr>
          <p:spPr>
            <a:xfrm>
              <a:off x="3006001" y="1854806"/>
              <a:ext cx="1278082" cy="5299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Billing system</a:t>
              </a:r>
              <a:endParaRPr lang="en-MY" sz="1600" dirty="0"/>
            </a:p>
          </p:txBody>
        </p:sp>
        <p:sp>
          <p:nvSpPr>
            <p:cNvPr id="14" name="Rectangle: Rounded Corners 13">
              <a:extLst>
                <a:ext uri="{FF2B5EF4-FFF2-40B4-BE49-F238E27FC236}">
                  <a16:creationId xmlns:a16="http://schemas.microsoft.com/office/drawing/2014/main" id="{6E29787D-7DD0-4E47-8D0F-5A48BFF449C9}"/>
                </a:ext>
              </a:extLst>
            </p:cNvPr>
            <p:cNvSpPr/>
            <p:nvPr/>
          </p:nvSpPr>
          <p:spPr>
            <a:xfrm>
              <a:off x="4513982" y="1854806"/>
              <a:ext cx="1278082" cy="5299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Ordering system</a:t>
              </a:r>
              <a:endParaRPr lang="en-MY" sz="1600" dirty="0"/>
            </a:p>
          </p:txBody>
        </p:sp>
        <p:sp>
          <p:nvSpPr>
            <p:cNvPr id="15" name="Rectangle: Rounded Corners 14">
              <a:extLst>
                <a:ext uri="{FF2B5EF4-FFF2-40B4-BE49-F238E27FC236}">
                  <a16:creationId xmlns:a16="http://schemas.microsoft.com/office/drawing/2014/main" id="{235F52BD-6047-4A28-890D-1C1D74351A39}"/>
                </a:ext>
              </a:extLst>
            </p:cNvPr>
            <p:cNvSpPr/>
            <p:nvPr/>
          </p:nvSpPr>
          <p:spPr>
            <a:xfrm>
              <a:off x="6021963" y="1854806"/>
              <a:ext cx="1683327" cy="5299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Electronic medical records</a:t>
              </a:r>
              <a:endParaRPr lang="en-MY" sz="1600" dirty="0"/>
            </a:p>
          </p:txBody>
        </p:sp>
        <p:sp>
          <p:nvSpPr>
            <p:cNvPr id="16" name="Rectangle: Rounded Corners 15">
              <a:extLst>
                <a:ext uri="{FF2B5EF4-FFF2-40B4-BE49-F238E27FC236}">
                  <a16:creationId xmlns:a16="http://schemas.microsoft.com/office/drawing/2014/main" id="{1D4271DA-C5A8-468C-AB70-2750C56E5C24}"/>
                </a:ext>
              </a:extLst>
            </p:cNvPr>
            <p:cNvSpPr/>
            <p:nvPr/>
          </p:nvSpPr>
          <p:spPr>
            <a:xfrm>
              <a:off x="7935189" y="1854806"/>
              <a:ext cx="1572490" cy="5299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Hospital room management</a:t>
              </a:r>
              <a:endParaRPr lang="en-MY" sz="1600" dirty="0"/>
            </a:p>
          </p:txBody>
        </p:sp>
        <p:sp>
          <p:nvSpPr>
            <p:cNvPr id="17" name="TextBox 16">
              <a:extLst>
                <a:ext uri="{FF2B5EF4-FFF2-40B4-BE49-F238E27FC236}">
                  <a16:creationId xmlns:a16="http://schemas.microsoft.com/office/drawing/2014/main" id="{4A00B65E-1E44-46DE-98F7-B4C9515DE49A}"/>
                </a:ext>
              </a:extLst>
            </p:cNvPr>
            <p:cNvSpPr txBox="1"/>
            <p:nvPr/>
          </p:nvSpPr>
          <p:spPr>
            <a:xfrm>
              <a:off x="3990109" y="2466110"/>
              <a:ext cx="3974523" cy="369332"/>
            </a:xfrm>
            <a:prstGeom prst="rect">
              <a:avLst/>
            </a:prstGeom>
            <a:noFill/>
          </p:spPr>
          <p:txBody>
            <a:bodyPr wrap="square" rtlCol="0">
              <a:spAutoFit/>
            </a:bodyPr>
            <a:lstStyle/>
            <a:p>
              <a:r>
                <a:rPr lang="en-US" dirty="0"/>
                <a:t>Hospital Information System (HIS)</a:t>
              </a:r>
              <a:endParaRPr lang="en-MY" dirty="0"/>
            </a:p>
          </p:txBody>
        </p:sp>
      </p:grpSp>
      <p:sp>
        <p:nvSpPr>
          <p:cNvPr id="19" name="TextBox 18">
            <a:extLst>
              <a:ext uri="{FF2B5EF4-FFF2-40B4-BE49-F238E27FC236}">
                <a16:creationId xmlns:a16="http://schemas.microsoft.com/office/drawing/2014/main" id="{97A8E473-6966-4F1D-A123-83592933E85B}"/>
              </a:ext>
            </a:extLst>
          </p:cNvPr>
          <p:cNvSpPr txBox="1"/>
          <p:nvPr/>
        </p:nvSpPr>
        <p:spPr>
          <a:xfrm>
            <a:off x="6262255" y="5785645"/>
            <a:ext cx="3404754" cy="646331"/>
          </a:xfrm>
          <a:prstGeom prst="rect">
            <a:avLst/>
          </a:prstGeom>
          <a:noFill/>
        </p:spPr>
        <p:txBody>
          <a:bodyPr wrap="square" rtlCol="0">
            <a:spAutoFit/>
          </a:bodyPr>
          <a:lstStyle/>
          <a:p>
            <a:r>
              <a:rPr lang="en-US" dirty="0"/>
              <a:t>Picture Archive Communication System (PACS)</a:t>
            </a:r>
            <a:endParaRPr lang="en-MY" dirty="0"/>
          </a:p>
        </p:txBody>
      </p:sp>
      <p:sp>
        <p:nvSpPr>
          <p:cNvPr id="20" name="TextBox 19">
            <a:extLst>
              <a:ext uri="{FF2B5EF4-FFF2-40B4-BE49-F238E27FC236}">
                <a16:creationId xmlns:a16="http://schemas.microsoft.com/office/drawing/2014/main" id="{B13EB5A8-4991-4C51-853F-50EBFB1007A4}"/>
              </a:ext>
            </a:extLst>
          </p:cNvPr>
          <p:cNvSpPr txBox="1"/>
          <p:nvPr/>
        </p:nvSpPr>
        <p:spPr>
          <a:xfrm>
            <a:off x="1847846" y="6062644"/>
            <a:ext cx="1856511" cy="369332"/>
          </a:xfrm>
          <a:prstGeom prst="rect">
            <a:avLst/>
          </a:prstGeom>
          <a:noFill/>
        </p:spPr>
        <p:txBody>
          <a:bodyPr wrap="square" rtlCol="0">
            <a:spAutoFit/>
          </a:bodyPr>
          <a:lstStyle/>
          <a:p>
            <a:r>
              <a:rPr lang="en-US" dirty="0"/>
              <a:t>Modality</a:t>
            </a:r>
            <a:endParaRPr lang="en-MY" dirty="0"/>
          </a:p>
        </p:txBody>
      </p:sp>
      <p:sp>
        <p:nvSpPr>
          <p:cNvPr id="21" name="Arrow: Down 20">
            <a:extLst>
              <a:ext uri="{FF2B5EF4-FFF2-40B4-BE49-F238E27FC236}">
                <a16:creationId xmlns:a16="http://schemas.microsoft.com/office/drawing/2014/main" id="{BDAE9602-9254-4113-AB9E-FCE60550C578}"/>
              </a:ext>
            </a:extLst>
          </p:cNvPr>
          <p:cNvSpPr/>
          <p:nvPr/>
        </p:nvSpPr>
        <p:spPr>
          <a:xfrm>
            <a:off x="1922318" y="4365947"/>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Arrow: Down 21">
            <a:extLst>
              <a:ext uri="{FF2B5EF4-FFF2-40B4-BE49-F238E27FC236}">
                <a16:creationId xmlns:a16="http://schemas.microsoft.com/office/drawing/2014/main" id="{28D2B155-9E8A-47DF-8002-AD8EC4F91EA8}"/>
              </a:ext>
            </a:extLst>
          </p:cNvPr>
          <p:cNvSpPr/>
          <p:nvPr/>
        </p:nvSpPr>
        <p:spPr>
          <a:xfrm>
            <a:off x="1922317" y="2938045"/>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Arrow: Down 22">
            <a:extLst>
              <a:ext uri="{FF2B5EF4-FFF2-40B4-BE49-F238E27FC236}">
                <a16:creationId xmlns:a16="http://schemas.microsoft.com/office/drawing/2014/main" id="{8FDAFBD9-C194-4ED3-81FD-A6B278CB5F81}"/>
              </a:ext>
            </a:extLst>
          </p:cNvPr>
          <p:cNvSpPr/>
          <p:nvPr/>
        </p:nvSpPr>
        <p:spPr>
          <a:xfrm flipV="1">
            <a:off x="2668729" y="4346865"/>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Arrow: Down 23">
            <a:extLst>
              <a:ext uri="{FF2B5EF4-FFF2-40B4-BE49-F238E27FC236}">
                <a16:creationId xmlns:a16="http://schemas.microsoft.com/office/drawing/2014/main" id="{9B67D3B5-8695-47FF-A0E6-DEB21B5D5C37}"/>
              </a:ext>
            </a:extLst>
          </p:cNvPr>
          <p:cNvSpPr/>
          <p:nvPr/>
        </p:nvSpPr>
        <p:spPr>
          <a:xfrm flipV="1">
            <a:off x="2668728" y="2940645"/>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TextBox 24">
            <a:extLst>
              <a:ext uri="{FF2B5EF4-FFF2-40B4-BE49-F238E27FC236}">
                <a16:creationId xmlns:a16="http://schemas.microsoft.com/office/drawing/2014/main" id="{8E3D668B-1758-4E79-B800-23D8018FB3A8}"/>
              </a:ext>
            </a:extLst>
          </p:cNvPr>
          <p:cNvSpPr txBox="1"/>
          <p:nvPr/>
        </p:nvSpPr>
        <p:spPr>
          <a:xfrm>
            <a:off x="2903823" y="2938045"/>
            <a:ext cx="1950463" cy="523220"/>
          </a:xfrm>
          <a:prstGeom prst="rect">
            <a:avLst/>
          </a:prstGeom>
          <a:noFill/>
        </p:spPr>
        <p:txBody>
          <a:bodyPr wrap="square" rtlCol="0">
            <a:spAutoFit/>
          </a:bodyPr>
          <a:lstStyle/>
          <a:p>
            <a:r>
              <a:rPr lang="en-US" sz="1400" dirty="0"/>
              <a:t>Send patient’s radiology result</a:t>
            </a:r>
            <a:endParaRPr lang="en-MY" sz="1400" dirty="0"/>
          </a:p>
        </p:txBody>
      </p:sp>
      <p:sp>
        <p:nvSpPr>
          <p:cNvPr id="26" name="TextBox 25">
            <a:extLst>
              <a:ext uri="{FF2B5EF4-FFF2-40B4-BE49-F238E27FC236}">
                <a16:creationId xmlns:a16="http://schemas.microsoft.com/office/drawing/2014/main" id="{86D54A5F-25B0-4C10-87DF-D515D0800150}"/>
              </a:ext>
            </a:extLst>
          </p:cNvPr>
          <p:cNvSpPr txBox="1"/>
          <p:nvPr/>
        </p:nvSpPr>
        <p:spPr>
          <a:xfrm>
            <a:off x="3006001" y="4338771"/>
            <a:ext cx="1950463" cy="523220"/>
          </a:xfrm>
          <a:prstGeom prst="rect">
            <a:avLst/>
          </a:prstGeom>
          <a:noFill/>
        </p:spPr>
        <p:txBody>
          <a:bodyPr wrap="square" rtlCol="0">
            <a:spAutoFit/>
          </a:bodyPr>
          <a:lstStyle/>
          <a:p>
            <a:r>
              <a:rPr lang="en-US" sz="1400" dirty="0"/>
              <a:t>Receive the inspection execution information</a:t>
            </a:r>
            <a:endParaRPr lang="en-MY" sz="1400" dirty="0"/>
          </a:p>
        </p:txBody>
      </p:sp>
      <p:sp>
        <p:nvSpPr>
          <p:cNvPr id="27" name="TextBox 26">
            <a:extLst>
              <a:ext uri="{FF2B5EF4-FFF2-40B4-BE49-F238E27FC236}">
                <a16:creationId xmlns:a16="http://schemas.microsoft.com/office/drawing/2014/main" id="{7552730A-9084-4857-B20D-A48D2715A3EE}"/>
              </a:ext>
            </a:extLst>
          </p:cNvPr>
          <p:cNvSpPr txBox="1"/>
          <p:nvPr/>
        </p:nvSpPr>
        <p:spPr>
          <a:xfrm>
            <a:off x="696191" y="4337964"/>
            <a:ext cx="1275045" cy="523220"/>
          </a:xfrm>
          <a:prstGeom prst="rect">
            <a:avLst/>
          </a:prstGeom>
          <a:noFill/>
        </p:spPr>
        <p:txBody>
          <a:bodyPr wrap="square" rtlCol="0">
            <a:spAutoFit/>
          </a:bodyPr>
          <a:lstStyle/>
          <a:p>
            <a:r>
              <a:rPr lang="en-US" sz="1400" dirty="0"/>
              <a:t>Send Patient information</a:t>
            </a:r>
            <a:endParaRPr lang="en-MY" sz="1400" dirty="0"/>
          </a:p>
        </p:txBody>
      </p:sp>
      <p:sp>
        <p:nvSpPr>
          <p:cNvPr id="28" name="TextBox 27">
            <a:extLst>
              <a:ext uri="{FF2B5EF4-FFF2-40B4-BE49-F238E27FC236}">
                <a16:creationId xmlns:a16="http://schemas.microsoft.com/office/drawing/2014/main" id="{DB20DB81-0BA7-4437-A333-0D1A93A0EAE6}"/>
              </a:ext>
            </a:extLst>
          </p:cNvPr>
          <p:cNvSpPr txBox="1"/>
          <p:nvPr/>
        </p:nvSpPr>
        <p:spPr>
          <a:xfrm>
            <a:off x="612631" y="2863563"/>
            <a:ext cx="1275045" cy="738664"/>
          </a:xfrm>
          <a:prstGeom prst="rect">
            <a:avLst/>
          </a:prstGeom>
          <a:noFill/>
        </p:spPr>
        <p:txBody>
          <a:bodyPr wrap="square" rtlCol="0">
            <a:spAutoFit/>
          </a:bodyPr>
          <a:lstStyle/>
          <a:p>
            <a:r>
              <a:rPr lang="en-US" sz="1400" dirty="0"/>
              <a:t>Request nuclear medicine test</a:t>
            </a:r>
            <a:endParaRPr lang="en-MY" sz="1400" dirty="0"/>
          </a:p>
        </p:txBody>
      </p:sp>
      <p:pic>
        <p:nvPicPr>
          <p:cNvPr id="32" name="Picture 31">
            <a:extLst>
              <a:ext uri="{FF2B5EF4-FFF2-40B4-BE49-F238E27FC236}">
                <a16:creationId xmlns:a16="http://schemas.microsoft.com/office/drawing/2014/main" id="{8BCF65F1-F301-4187-A093-E2FF603CD990}"/>
              </a:ext>
            </a:extLst>
          </p:cNvPr>
          <p:cNvPicPr>
            <a:picLocks noChangeAspect="1"/>
          </p:cNvPicPr>
          <p:nvPr/>
        </p:nvPicPr>
        <p:blipFill>
          <a:blip r:embed="rId2"/>
          <a:stretch>
            <a:fillRect/>
          </a:stretch>
        </p:blipFill>
        <p:spPr>
          <a:xfrm>
            <a:off x="1922317" y="5178138"/>
            <a:ext cx="888899" cy="888899"/>
          </a:xfrm>
          <a:prstGeom prst="rect">
            <a:avLst/>
          </a:prstGeom>
        </p:spPr>
      </p:pic>
      <p:sp>
        <p:nvSpPr>
          <p:cNvPr id="33" name="TextBox 32">
            <a:extLst>
              <a:ext uri="{FF2B5EF4-FFF2-40B4-BE49-F238E27FC236}">
                <a16:creationId xmlns:a16="http://schemas.microsoft.com/office/drawing/2014/main" id="{642F2DAC-D6A9-4049-BA5D-CFFBCA07B73C}"/>
              </a:ext>
            </a:extLst>
          </p:cNvPr>
          <p:cNvSpPr txBox="1"/>
          <p:nvPr/>
        </p:nvSpPr>
        <p:spPr>
          <a:xfrm>
            <a:off x="2688942" y="5508645"/>
            <a:ext cx="1163867" cy="369332"/>
          </a:xfrm>
          <a:prstGeom prst="rect">
            <a:avLst/>
          </a:prstGeom>
          <a:noFill/>
        </p:spPr>
        <p:txBody>
          <a:bodyPr wrap="square" rtlCol="0">
            <a:spAutoFit/>
          </a:bodyPr>
          <a:lstStyle/>
          <a:p>
            <a:r>
              <a:rPr lang="en-US" dirty="0"/>
              <a:t>PET scan</a:t>
            </a:r>
            <a:endParaRPr lang="en-MY" dirty="0"/>
          </a:p>
        </p:txBody>
      </p:sp>
      <p:pic>
        <p:nvPicPr>
          <p:cNvPr id="35" name="Picture 34">
            <a:extLst>
              <a:ext uri="{FF2B5EF4-FFF2-40B4-BE49-F238E27FC236}">
                <a16:creationId xmlns:a16="http://schemas.microsoft.com/office/drawing/2014/main" id="{C91C1577-A8DC-48EE-B5E6-46ED41C1AEDB}"/>
              </a:ext>
            </a:extLst>
          </p:cNvPr>
          <p:cNvPicPr>
            <a:picLocks noChangeAspect="1"/>
          </p:cNvPicPr>
          <p:nvPr/>
        </p:nvPicPr>
        <p:blipFill>
          <a:blip r:embed="rId3"/>
          <a:stretch>
            <a:fillRect/>
          </a:stretch>
        </p:blipFill>
        <p:spPr>
          <a:xfrm>
            <a:off x="7999755" y="5071912"/>
            <a:ext cx="986863" cy="1023048"/>
          </a:xfrm>
          <a:prstGeom prst="rect">
            <a:avLst/>
          </a:prstGeom>
        </p:spPr>
      </p:pic>
      <p:sp>
        <p:nvSpPr>
          <p:cNvPr id="36" name="Rectangle: Rounded Corners 35">
            <a:extLst>
              <a:ext uri="{FF2B5EF4-FFF2-40B4-BE49-F238E27FC236}">
                <a16:creationId xmlns:a16="http://schemas.microsoft.com/office/drawing/2014/main" id="{6AD0C75B-955A-423D-998D-E9B1BFECFB61}"/>
              </a:ext>
            </a:extLst>
          </p:cNvPr>
          <p:cNvSpPr/>
          <p:nvPr/>
        </p:nvSpPr>
        <p:spPr>
          <a:xfrm>
            <a:off x="7109111" y="3534673"/>
            <a:ext cx="1652155" cy="83127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Report</a:t>
            </a:r>
            <a:endParaRPr lang="en-MY" dirty="0"/>
          </a:p>
        </p:txBody>
      </p:sp>
      <p:sp>
        <p:nvSpPr>
          <p:cNvPr id="37" name="Arrow: Down 36">
            <a:extLst>
              <a:ext uri="{FF2B5EF4-FFF2-40B4-BE49-F238E27FC236}">
                <a16:creationId xmlns:a16="http://schemas.microsoft.com/office/drawing/2014/main" id="{94900EDE-7B01-4C49-BAD6-35DACFE14105}"/>
              </a:ext>
            </a:extLst>
          </p:cNvPr>
          <p:cNvSpPr/>
          <p:nvPr/>
        </p:nvSpPr>
        <p:spPr>
          <a:xfrm>
            <a:off x="7404707" y="4375114"/>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8" name="Arrow: Down 37">
            <a:extLst>
              <a:ext uri="{FF2B5EF4-FFF2-40B4-BE49-F238E27FC236}">
                <a16:creationId xmlns:a16="http://schemas.microsoft.com/office/drawing/2014/main" id="{742A7FD1-6762-458B-9503-95764B9765D3}"/>
              </a:ext>
            </a:extLst>
          </p:cNvPr>
          <p:cNvSpPr/>
          <p:nvPr/>
        </p:nvSpPr>
        <p:spPr>
          <a:xfrm flipV="1">
            <a:off x="8151118" y="4356032"/>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Arrow: Down 38">
            <a:extLst>
              <a:ext uri="{FF2B5EF4-FFF2-40B4-BE49-F238E27FC236}">
                <a16:creationId xmlns:a16="http://schemas.microsoft.com/office/drawing/2014/main" id="{8C9A4255-AA87-4994-9103-22CA680207DF}"/>
              </a:ext>
            </a:extLst>
          </p:cNvPr>
          <p:cNvSpPr/>
          <p:nvPr/>
        </p:nvSpPr>
        <p:spPr>
          <a:xfrm>
            <a:off x="7404707" y="2953060"/>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0" name="Arrow: Down 39">
            <a:extLst>
              <a:ext uri="{FF2B5EF4-FFF2-40B4-BE49-F238E27FC236}">
                <a16:creationId xmlns:a16="http://schemas.microsoft.com/office/drawing/2014/main" id="{350FA8D4-FF7B-4C42-AD7F-0E7DCE1E5BBE}"/>
              </a:ext>
            </a:extLst>
          </p:cNvPr>
          <p:cNvSpPr/>
          <p:nvPr/>
        </p:nvSpPr>
        <p:spPr>
          <a:xfrm flipV="1">
            <a:off x="8151118" y="2933978"/>
            <a:ext cx="214743" cy="55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1" name="TextBox 40">
            <a:extLst>
              <a:ext uri="{FF2B5EF4-FFF2-40B4-BE49-F238E27FC236}">
                <a16:creationId xmlns:a16="http://schemas.microsoft.com/office/drawing/2014/main" id="{7B714D92-8961-45F0-9AFD-93D01302312F}"/>
              </a:ext>
            </a:extLst>
          </p:cNvPr>
          <p:cNvSpPr txBox="1"/>
          <p:nvPr/>
        </p:nvSpPr>
        <p:spPr>
          <a:xfrm>
            <a:off x="8626642" y="2953060"/>
            <a:ext cx="1528011" cy="646331"/>
          </a:xfrm>
          <a:prstGeom prst="rect">
            <a:avLst/>
          </a:prstGeom>
          <a:noFill/>
        </p:spPr>
        <p:txBody>
          <a:bodyPr wrap="square" rtlCol="0">
            <a:spAutoFit/>
          </a:bodyPr>
          <a:lstStyle/>
          <a:p>
            <a:r>
              <a:rPr lang="en-US" dirty="0"/>
              <a:t>HL 7 standard</a:t>
            </a:r>
            <a:endParaRPr lang="en-MY" dirty="0"/>
          </a:p>
        </p:txBody>
      </p:sp>
      <p:sp>
        <p:nvSpPr>
          <p:cNvPr id="42" name="TextBox 41">
            <a:extLst>
              <a:ext uri="{FF2B5EF4-FFF2-40B4-BE49-F238E27FC236}">
                <a16:creationId xmlns:a16="http://schemas.microsoft.com/office/drawing/2014/main" id="{87D7D375-4FAF-43A0-9B1E-6857FFDA1A23}"/>
              </a:ext>
            </a:extLst>
          </p:cNvPr>
          <p:cNvSpPr txBox="1"/>
          <p:nvPr/>
        </p:nvSpPr>
        <p:spPr>
          <a:xfrm>
            <a:off x="8721434" y="4440140"/>
            <a:ext cx="1528011" cy="369332"/>
          </a:xfrm>
          <a:prstGeom prst="rect">
            <a:avLst/>
          </a:prstGeom>
          <a:noFill/>
        </p:spPr>
        <p:txBody>
          <a:bodyPr wrap="square" rtlCol="0">
            <a:spAutoFit/>
          </a:bodyPr>
          <a:lstStyle/>
          <a:p>
            <a:r>
              <a:rPr lang="en-US" dirty="0"/>
              <a:t>DICOM</a:t>
            </a:r>
            <a:endParaRPr lang="en-MY" dirty="0"/>
          </a:p>
        </p:txBody>
      </p:sp>
      <p:sp>
        <p:nvSpPr>
          <p:cNvPr id="43" name="TextBox 42">
            <a:extLst>
              <a:ext uri="{FF2B5EF4-FFF2-40B4-BE49-F238E27FC236}">
                <a16:creationId xmlns:a16="http://schemas.microsoft.com/office/drawing/2014/main" id="{7F08AE17-916E-4E48-9DDF-D8D9B633F383}"/>
              </a:ext>
            </a:extLst>
          </p:cNvPr>
          <p:cNvSpPr txBox="1"/>
          <p:nvPr/>
        </p:nvSpPr>
        <p:spPr>
          <a:xfrm>
            <a:off x="4056009" y="5647145"/>
            <a:ext cx="1560642" cy="1200329"/>
          </a:xfrm>
          <a:prstGeom prst="rect">
            <a:avLst/>
          </a:prstGeom>
          <a:noFill/>
        </p:spPr>
        <p:txBody>
          <a:bodyPr wrap="square" rtlCol="0">
            <a:spAutoFit/>
          </a:bodyPr>
          <a:lstStyle/>
          <a:p>
            <a:r>
              <a:rPr lang="en-US" dirty="0"/>
              <a:t>Receive and saves the inspection images</a:t>
            </a:r>
            <a:endParaRPr lang="en-MY" dirty="0"/>
          </a:p>
        </p:txBody>
      </p:sp>
    </p:spTree>
    <p:extLst>
      <p:ext uri="{BB962C8B-B14F-4D97-AF65-F5344CB8AC3E}">
        <p14:creationId xmlns:p14="http://schemas.microsoft.com/office/powerpoint/2010/main" val="356677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3ADC-B222-477B-B1D1-0106AADAAF53}"/>
              </a:ext>
            </a:extLst>
          </p:cNvPr>
          <p:cNvSpPr>
            <a:spLocks noGrp="1"/>
          </p:cNvSpPr>
          <p:nvPr>
            <p:ph type="title"/>
          </p:nvPr>
        </p:nvSpPr>
        <p:spPr/>
        <p:txBody>
          <a:bodyPr/>
          <a:lstStyle/>
          <a:p>
            <a:r>
              <a:rPr lang="en-US" dirty="0"/>
              <a:t>Method</a:t>
            </a:r>
            <a:endParaRPr lang="en-MY" dirty="0"/>
          </a:p>
        </p:txBody>
      </p:sp>
      <p:pic>
        <p:nvPicPr>
          <p:cNvPr id="4" name="Picture 3">
            <a:extLst>
              <a:ext uri="{FF2B5EF4-FFF2-40B4-BE49-F238E27FC236}">
                <a16:creationId xmlns:a16="http://schemas.microsoft.com/office/drawing/2014/main" id="{C17E1510-1130-4E38-8257-E98FDD4D3731}"/>
              </a:ext>
            </a:extLst>
          </p:cNvPr>
          <p:cNvPicPr>
            <a:picLocks noChangeAspect="1"/>
          </p:cNvPicPr>
          <p:nvPr/>
        </p:nvPicPr>
        <p:blipFill>
          <a:blip r:embed="rId2"/>
          <a:stretch>
            <a:fillRect/>
          </a:stretch>
        </p:blipFill>
        <p:spPr>
          <a:xfrm>
            <a:off x="1747837" y="2281237"/>
            <a:ext cx="8696325" cy="3895725"/>
          </a:xfrm>
          <a:prstGeom prst="rect">
            <a:avLst/>
          </a:prstGeom>
        </p:spPr>
      </p:pic>
      <p:sp>
        <p:nvSpPr>
          <p:cNvPr id="5" name="TextBox 4">
            <a:extLst>
              <a:ext uri="{FF2B5EF4-FFF2-40B4-BE49-F238E27FC236}">
                <a16:creationId xmlns:a16="http://schemas.microsoft.com/office/drawing/2014/main" id="{5A16C37E-D1B4-4838-AEA3-1EB02180007C}"/>
              </a:ext>
            </a:extLst>
          </p:cNvPr>
          <p:cNvSpPr txBox="1"/>
          <p:nvPr/>
        </p:nvSpPr>
        <p:spPr>
          <a:xfrm>
            <a:off x="4902926" y="1750422"/>
            <a:ext cx="4275908" cy="400110"/>
          </a:xfrm>
          <a:prstGeom prst="rect">
            <a:avLst/>
          </a:prstGeom>
          <a:noFill/>
        </p:spPr>
        <p:txBody>
          <a:bodyPr wrap="square" rtlCol="0">
            <a:spAutoFit/>
          </a:bodyPr>
          <a:lstStyle/>
          <a:p>
            <a:r>
              <a:rPr lang="en-US" sz="2000" dirty="0"/>
              <a:t>Rapid Prototyping</a:t>
            </a:r>
            <a:endParaRPr lang="en-MY" sz="2000" dirty="0"/>
          </a:p>
        </p:txBody>
      </p:sp>
    </p:spTree>
    <p:extLst>
      <p:ext uri="{BB962C8B-B14F-4D97-AF65-F5344CB8AC3E}">
        <p14:creationId xmlns:p14="http://schemas.microsoft.com/office/powerpoint/2010/main" val="140872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805E-A59E-4D84-9728-A54B7C0C8A1E}"/>
              </a:ext>
            </a:extLst>
          </p:cNvPr>
          <p:cNvSpPr>
            <a:spLocks noGrp="1"/>
          </p:cNvSpPr>
          <p:nvPr>
            <p:ph type="title"/>
          </p:nvPr>
        </p:nvSpPr>
        <p:spPr/>
        <p:txBody>
          <a:bodyPr/>
          <a:lstStyle/>
          <a:p>
            <a:r>
              <a:rPr lang="en-US" dirty="0"/>
              <a:t>Core functions of NMIS</a:t>
            </a:r>
            <a:endParaRPr lang="en-MY" dirty="0"/>
          </a:p>
        </p:txBody>
      </p:sp>
      <p:sp>
        <p:nvSpPr>
          <p:cNvPr id="3" name="Content Placeholder 2">
            <a:extLst>
              <a:ext uri="{FF2B5EF4-FFF2-40B4-BE49-F238E27FC236}">
                <a16:creationId xmlns:a16="http://schemas.microsoft.com/office/drawing/2014/main" id="{2B89D998-1003-4896-91DA-7CBB98972B64}"/>
              </a:ext>
            </a:extLst>
          </p:cNvPr>
          <p:cNvSpPr>
            <a:spLocks noGrp="1"/>
          </p:cNvSpPr>
          <p:nvPr>
            <p:ph idx="1"/>
          </p:nvPr>
        </p:nvSpPr>
        <p:spPr/>
        <p:txBody>
          <a:bodyPr>
            <a:normAutofit/>
          </a:bodyPr>
          <a:lstStyle/>
          <a:p>
            <a:pPr>
              <a:lnSpc>
                <a:spcPct val="150000"/>
              </a:lnSpc>
            </a:pPr>
            <a:r>
              <a:rPr lang="en-MY" dirty="0"/>
              <a:t>patient registration, appointment arrangement, workflow  management, image collection and reporting capabilities; </a:t>
            </a:r>
          </a:p>
          <a:p>
            <a:pPr>
              <a:lnSpc>
                <a:spcPct val="150000"/>
              </a:lnSpc>
            </a:pPr>
            <a:r>
              <a:rPr lang="en-MY" dirty="0">
                <a:solidFill>
                  <a:srgbClr val="FFFF00"/>
                </a:solidFill>
              </a:rPr>
              <a:t>item inventory  </a:t>
            </a:r>
            <a:r>
              <a:rPr lang="en-MY" dirty="0"/>
              <a:t>to keep track the drugs, radioactive tracers, radioactive and non-radioactive substances; </a:t>
            </a:r>
          </a:p>
          <a:p>
            <a:pPr>
              <a:lnSpc>
                <a:spcPct val="150000"/>
              </a:lnSpc>
            </a:pPr>
            <a:r>
              <a:rPr lang="en-MY" dirty="0">
                <a:solidFill>
                  <a:srgbClr val="FFFF00"/>
                </a:solidFill>
              </a:rPr>
              <a:t>calculation program </a:t>
            </a:r>
            <a:r>
              <a:rPr lang="en-MY" dirty="0"/>
              <a:t>to calculate both the radiopharmaceutical dose for particular patient based on the body weight and maximum acceptable action and the radioactivity remains per unit volume for each radioisotopes based on its half-life</a:t>
            </a:r>
          </a:p>
        </p:txBody>
      </p:sp>
    </p:spTree>
    <p:extLst>
      <p:ext uri="{BB962C8B-B14F-4D97-AF65-F5344CB8AC3E}">
        <p14:creationId xmlns:p14="http://schemas.microsoft.com/office/powerpoint/2010/main" val="23415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218F-18A9-430E-AC55-781AAF56455E}"/>
              </a:ext>
            </a:extLst>
          </p:cNvPr>
          <p:cNvSpPr>
            <a:spLocks noGrp="1"/>
          </p:cNvSpPr>
          <p:nvPr>
            <p:ph type="title"/>
          </p:nvPr>
        </p:nvSpPr>
        <p:spPr/>
        <p:txBody>
          <a:bodyPr/>
          <a:lstStyle/>
          <a:p>
            <a:r>
              <a:rPr lang="en-US" dirty="0"/>
              <a:t>Comparisons of features with existing commercial products</a:t>
            </a:r>
            <a:endParaRPr lang="en-MY" dirty="0"/>
          </a:p>
        </p:txBody>
      </p:sp>
      <p:sp>
        <p:nvSpPr>
          <p:cNvPr id="3" name="Content Placeholder 2">
            <a:extLst>
              <a:ext uri="{FF2B5EF4-FFF2-40B4-BE49-F238E27FC236}">
                <a16:creationId xmlns:a16="http://schemas.microsoft.com/office/drawing/2014/main" id="{3A6F7407-F4A2-4DA1-9A96-A7DD6367B6A8}"/>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DB969572-6AE2-4908-8137-5A9E5701303B}"/>
              </a:ext>
            </a:extLst>
          </p:cNvPr>
          <p:cNvPicPr>
            <a:picLocks noChangeAspect="1"/>
          </p:cNvPicPr>
          <p:nvPr/>
        </p:nvPicPr>
        <p:blipFill>
          <a:blip r:embed="rId2"/>
          <a:stretch>
            <a:fillRect/>
          </a:stretch>
        </p:blipFill>
        <p:spPr>
          <a:xfrm>
            <a:off x="1605525" y="1648295"/>
            <a:ext cx="8980950" cy="4709170"/>
          </a:xfrm>
          <a:prstGeom prst="rect">
            <a:avLst/>
          </a:prstGeom>
        </p:spPr>
      </p:pic>
    </p:spTree>
    <p:extLst>
      <p:ext uri="{BB962C8B-B14F-4D97-AF65-F5344CB8AC3E}">
        <p14:creationId xmlns:p14="http://schemas.microsoft.com/office/powerpoint/2010/main" val="172891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DA9951C7-4320-4495-9FC1-E63CCA4172C0}" vid="{B4FD8286-12BA-4ECE-B80E-03C93BD82B08}"/>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A16170-AED4-43FB-90C7-1F1653EBFACC}">
  <ds:schemaRefs>
    <ds:schemaRef ds:uri="http://purl.org/dc/dcmitype/"/>
    <ds:schemaRef ds:uri="http://www.w3.org/XML/1998/namespace"/>
    <ds:schemaRef ds:uri="http://schemas.openxmlformats.org/package/2006/metadata/core-properties"/>
    <ds:schemaRef ds:uri="a4f35948-e619-41b3-aa29-22878b09cfd2"/>
    <ds:schemaRef ds:uri="http://schemas.microsoft.com/office/2006/documentManagement/types"/>
    <ds:schemaRef ds:uri="http://schemas.microsoft.com/office/2006/metadata/properties"/>
    <ds:schemaRef ds:uri="http://purl.org/dc/terms/"/>
    <ds:schemaRef ds:uri="40262f94-9f35-4ac3-9a90-690165a166b7"/>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C05A15-2C36-4B2C-9ED7-7313D5940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759</TotalTime>
  <Words>533</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Georgia</vt:lpstr>
      <vt:lpstr>Brushed Metal 16x9</vt:lpstr>
      <vt:lpstr>Nuclear Medicine Information  System for Sarawak General Hospital </vt:lpstr>
      <vt:lpstr>A little story …</vt:lpstr>
      <vt:lpstr>A brief background of this project</vt:lpstr>
      <vt:lpstr>Weaknesses of the manual system</vt:lpstr>
      <vt:lpstr>Objectives of this project</vt:lpstr>
      <vt:lpstr>Ideal System Framework</vt:lpstr>
      <vt:lpstr>Method</vt:lpstr>
      <vt:lpstr>Core functions of NMIS</vt:lpstr>
      <vt:lpstr>Comparisons of features with existing commercial products</vt:lpstr>
      <vt:lpstr>Proposed NMIS at SGH</vt:lpstr>
      <vt:lpstr>Screenshots Demonstration</vt:lpstr>
      <vt:lpstr>PowerPoint Presentation</vt:lpstr>
      <vt:lpstr>PowerPoint Presentation</vt:lpstr>
      <vt:lpstr>PowerPoint Presentation</vt:lpstr>
      <vt:lpstr>PowerPoint Presentation</vt:lpstr>
      <vt:lpstr>PowerPoint Presentation</vt:lpstr>
      <vt:lpstr>PowerPoint Presentation</vt:lpstr>
      <vt:lpstr>Benefits of NMIS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Medicine Information  System</dc:title>
  <dc:creator>Lee Nung Kion</dc:creator>
  <cp:lastModifiedBy>Lee Nung Kion</cp:lastModifiedBy>
  <cp:revision>26</cp:revision>
  <dcterms:created xsi:type="dcterms:W3CDTF">2017-07-25T02:35:35Z</dcterms:created>
  <dcterms:modified xsi:type="dcterms:W3CDTF">2018-01-01T16:33:11Z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