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3" r:id="rId7"/>
    <p:sldId id="264" r:id="rId8"/>
    <p:sldId id="262"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7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F7D30A-4D10-420D-9E2A-7FB0AB7CAE1C}" type="datetimeFigureOut">
              <a:rPr lang="en-US" smtClean="0"/>
              <a:pPr/>
              <a:t>7/8/2014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63DD61-B057-4D34-9BAB-453119675B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t>
            </a:r>
            <a:r>
              <a:rPr lang="en-US" baseline="0" dirty="0" smtClean="0"/>
              <a:t> back to the site leader. </a:t>
            </a:r>
            <a:endParaRPr lang="en-US" dirty="0"/>
          </a:p>
        </p:txBody>
      </p:sp>
      <p:sp>
        <p:nvSpPr>
          <p:cNvPr id="4" name="Slide Number Placeholder 3"/>
          <p:cNvSpPr>
            <a:spLocks noGrp="1"/>
          </p:cNvSpPr>
          <p:nvPr>
            <p:ph type="sldNum" sz="quarter" idx="10"/>
          </p:nvPr>
        </p:nvSpPr>
        <p:spPr/>
        <p:txBody>
          <a:bodyPr/>
          <a:lstStyle/>
          <a:p>
            <a:fld id="{7A63DD61-B057-4D34-9BAB-453119675BD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11CB4-5BAD-445F-B970-46FB8A9FBA21}"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11CB4-5BAD-445F-B970-46FB8A9FBA21}"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11CB4-5BAD-445F-B970-46FB8A9FBA21}"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11CB4-5BAD-445F-B970-46FB8A9FBA21}"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11CB4-5BAD-445F-B970-46FB8A9FBA21}"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11CB4-5BAD-445F-B970-46FB8A9FBA21}"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11CB4-5BAD-445F-B970-46FB8A9FBA21}" type="datetimeFigureOut">
              <a:rPr lang="en-US" smtClean="0"/>
              <a:pPr/>
              <a:t>7/8/2014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11CB4-5BAD-445F-B970-46FB8A9FBA21}" type="datetimeFigureOut">
              <a:rPr lang="en-US" smtClean="0"/>
              <a:pPr/>
              <a:t>7/8/2014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11CB4-5BAD-445F-B970-46FB8A9FBA21}" type="datetimeFigureOut">
              <a:rPr lang="en-US" smtClean="0"/>
              <a:pPr/>
              <a:t>7/8/2014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11CB4-5BAD-445F-B970-46FB8A9FBA21}"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11CB4-5BAD-445F-B970-46FB8A9FBA21}"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9B38F-45D9-4DA9-A6D2-8019A7264D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11CB4-5BAD-445F-B970-46FB8A9FBA21}" type="datetimeFigureOut">
              <a:rPr lang="en-US" smtClean="0"/>
              <a:pPr/>
              <a:t>7/8/2014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9B38F-45D9-4DA9-A6D2-8019A7264D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roadmap towards the potential usage of ICT in </a:t>
            </a:r>
            <a:r>
              <a:rPr lang="en-US" dirty="0" err="1" smtClean="0"/>
              <a:t>Buayan</a:t>
            </a:r>
            <a:r>
              <a:rPr lang="en-US" dirty="0" smtClean="0"/>
              <a:t>: Preliminary study</a:t>
            </a:r>
            <a:br>
              <a:rPr lang="en-US" dirty="0" smtClean="0"/>
            </a:br>
            <a:endParaRPr lang="en-US" dirty="0"/>
          </a:p>
        </p:txBody>
      </p:sp>
      <p:sp>
        <p:nvSpPr>
          <p:cNvPr id="3" name="Subtitle 2"/>
          <p:cNvSpPr>
            <a:spLocks noGrp="1"/>
          </p:cNvSpPr>
          <p:nvPr>
            <p:ph type="subTitle" idx="1"/>
          </p:nvPr>
        </p:nvSpPr>
        <p:spPr/>
        <p:txBody>
          <a:bodyPr/>
          <a:lstStyle/>
          <a:p>
            <a:r>
              <a:rPr lang="en-US" dirty="0" err="1" smtClean="0"/>
              <a:t>Cheah</a:t>
            </a:r>
            <a:r>
              <a:rPr lang="en-US" dirty="0" smtClean="0"/>
              <a:t> </a:t>
            </a:r>
            <a:r>
              <a:rPr lang="en-US" dirty="0" err="1" smtClean="0"/>
              <a:t>Wai</a:t>
            </a:r>
            <a:r>
              <a:rPr lang="en-US" dirty="0" smtClean="0"/>
              <a:t> </a:t>
            </a:r>
            <a:r>
              <a:rPr lang="en-US" dirty="0" err="1" smtClean="0"/>
              <a:t>Shiang</a:t>
            </a:r>
            <a:r>
              <a:rPr lang="en-US" dirty="0" smtClean="0"/>
              <a:t>, </a:t>
            </a:r>
            <a:r>
              <a:rPr lang="en-US" dirty="0" err="1" smtClean="0"/>
              <a:t>Mohamad</a:t>
            </a:r>
            <a:r>
              <a:rPr lang="en-US" dirty="0" smtClean="0"/>
              <a:t> </a:t>
            </a:r>
            <a:r>
              <a:rPr lang="en-US" dirty="0" err="1" smtClean="0"/>
              <a:t>Nazri</a:t>
            </a:r>
            <a:r>
              <a:rPr lang="en-US" dirty="0" smtClean="0"/>
              <a:t> </a:t>
            </a:r>
            <a:r>
              <a:rPr lang="en-US" dirty="0" err="1" smtClean="0"/>
              <a:t>Khairuddin</a:t>
            </a:r>
            <a:r>
              <a:rPr lang="en-US" dirty="0" smtClean="0"/>
              <a:t> and </a:t>
            </a:r>
            <a:r>
              <a:rPr lang="en-US" dirty="0" err="1" smtClean="0"/>
              <a:t>Kartinah</a:t>
            </a:r>
            <a:r>
              <a:rPr lang="en-US" dirty="0" smtClean="0"/>
              <a:t> Zen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a:t>
            </a:r>
            <a:r>
              <a:rPr lang="en-US" dirty="0"/>
              <a:t>n</a:t>
            </a:r>
          </a:p>
        </p:txBody>
      </p:sp>
      <p:sp>
        <p:nvSpPr>
          <p:cNvPr id="3" name="Content Placeholder 2"/>
          <p:cNvSpPr>
            <a:spLocks noGrp="1"/>
          </p:cNvSpPr>
          <p:nvPr>
            <p:ph idx="1"/>
          </p:nvPr>
        </p:nvSpPr>
        <p:spPr>
          <a:xfrm>
            <a:off x="457200" y="1600200"/>
            <a:ext cx="8534400" cy="4525963"/>
          </a:xfrm>
        </p:spPr>
        <p:txBody>
          <a:bodyPr>
            <a:normAutofit fontScale="85000" lnSpcReduction="20000"/>
          </a:bodyPr>
          <a:lstStyle/>
          <a:p>
            <a:r>
              <a:rPr lang="en-US" dirty="0" smtClean="0"/>
              <a:t>Kg. </a:t>
            </a:r>
            <a:r>
              <a:rPr lang="en-US" dirty="0" err="1" smtClean="0"/>
              <a:t>Buayan</a:t>
            </a:r>
            <a:r>
              <a:rPr lang="en-US" dirty="0" smtClean="0"/>
              <a:t> is in the district of </a:t>
            </a:r>
            <a:r>
              <a:rPr lang="en-US" dirty="0" err="1" smtClean="0"/>
              <a:t>Penampang</a:t>
            </a:r>
            <a:r>
              <a:rPr lang="en-US" dirty="0" smtClean="0"/>
              <a:t>, Sabah.</a:t>
            </a:r>
          </a:p>
          <a:p>
            <a:r>
              <a:rPr lang="en-US" dirty="0"/>
              <a:t>Although the </a:t>
            </a:r>
            <a:r>
              <a:rPr lang="en-US" dirty="0" err="1"/>
              <a:t>telecenter</a:t>
            </a:r>
            <a:r>
              <a:rPr lang="en-US" dirty="0"/>
              <a:t> has raised the awareness and usage of ICT in the community, several research questions occur, such as how far the ICT is able to improve the socio economic of the community? What are the ICT applications that beneficial to the community? </a:t>
            </a:r>
            <a:endParaRPr lang="en-US" dirty="0" smtClean="0"/>
          </a:p>
          <a:p>
            <a:r>
              <a:rPr lang="en-US" dirty="0"/>
              <a:t>This requires a careful study of the needs among the community by ethnographer</a:t>
            </a:r>
            <a:r>
              <a:rPr lang="en-US" dirty="0" smtClean="0"/>
              <a:t>.</a:t>
            </a:r>
          </a:p>
          <a:p>
            <a:r>
              <a:rPr lang="en-US" dirty="0"/>
              <a:t>We present </a:t>
            </a:r>
            <a:r>
              <a:rPr lang="en-US" dirty="0" smtClean="0"/>
              <a:t>various </a:t>
            </a:r>
            <a:r>
              <a:rPr lang="en-US" dirty="0"/>
              <a:t>models in </a:t>
            </a:r>
            <a:r>
              <a:rPr lang="en-US" dirty="0" smtClean="0"/>
              <a:t>identifying </a:t>
            </a:r>
            <a:r>
              <a:rPr lang="en-US" dirty="0"/>
              <a:t>the potential usage of ICT4D. The models are able to reflect various aspects of ICT4D in </a:t>
            </a:r>
            <a:r>
              <a:rPr lang="en-US" dirty="0" err="1"/>
              <a:t>Buayan</a:t>
            </a:r>
            <a:r>
              <a:rPr lang="en-US" dirty="0"/>
              <a:t>. </a:t>
            </a:r>
            <a:endParaRPr lang="en-US" dirty="0" smtClean="0"/>
          </a:p>
          <a:p>
            <a:r>
              <a:rPr lang="en-US" dirty="0" smtClean="0"/>
              <a:t>We present how to make decision based on those model.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methodology</a:t>
            </a:r>
            <a:endParaRPr lang="en-US" dirty="0"/>
          </a:p>
        </p:txBody>
      </p:sp>
      <p:sp>
        <p:nvSpPr>
          <p:cNvPr id="3" name="Content Placeholder 2"/>
          <p:cNvSpPr>
            <a:spLocks noGrp="1"/>
          </p:cNvSpPr>
          <p:nvPr>
            <p:ph idx="1"/>
          </p:nvPr>
        </p:nvSpPr>
        <p:spPr/>
        <p:txBody>
          <a:bodyPr/>
          <a:lstStyle/>
          <a:p>
            <a:r>
              <a:rPr lang="en-US" dirty="0" smtClean="0"/>
              <a:t>Interview the site leader of </a:t>
            </a:r>
            <a:r>
              <a:rPr lang="en-US" dirty="0" err="1" smtClean="0"/>
              <a:t>Buayan</a:t>
            </a:r>
            <a:r>
              <a:rPr lang="en-US" dirty="0" smtClean="0"/>
              <a:t>.</a:t>
            </a:r>
          </a:p>
          <a:p>
            <a:r>
              <a:rPr lang="en-US" dirty="0" smtClean="0"/>
              <a:t>Examine </a:t>
            </a:r>
            <a:r>
              <a:rPr lang="en-US" dirty="0"/>
              <a:t>50 documentations in studying the impact of </a:t>
            </a:r>
            <a:r>
              <a:rPr lang="en-US" dirty="0" smtClean="0"/>
              <a:t>ICT4D.</a:t>
            </a:r>
          </a:p>
          <a:p>
            <a:r>
              <a:rPr lang="en-US" dirty="0" smtClean="0"/>
              <a:t>Generalized the attributes and use for models representation. </a:t>
            </a:r>
          </a:p>
          <a:p>
            <a:r>
              <a:rPr lang="en-US" dirty="0" smtClean="0"/>
              <a:t>Feasibility study of the models in term of decision making.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143000"/>
          </a:xfrm>
        </p:spPr>
        <p:txBody>
          <a:bodyPr>
            <a:normAutofit/>
          </a:bodyPr>
          <a:lstStyle/>
          <a:p>
            <a:r>
              <a:rPr lang="en-US" sz="3200" dirty="0" smtClean="0"/>
              <a:t>Proposed model:</a:t>
            </a:r>
            <a:br>
              <a:rPr lang="en-US" sz="3200" dirty="0" smtClean="0"/>
            </a:br>
            <a:r>
              <a:rPr lang="en-US" sz="3200" dirty="0" smtClean="0"/>
              <a:t>Who </a:t>
            </a:r>
            <a:r>
              <a:rPr lang="en-US" sz="3200" dirty="0"/>
              <a:t>are the target ICT users in the community?</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7" name="Object 1"/>
          <p:cNvGraphicFramePr>
            <a:graphicFrameLocks noChangeAspect="1"/>
          </p:cNvGraphicFramePr>
          <p:nvPr/>
        </p:nvGraphicFramePr>
        <p:xfrm>
          <a:off x="1447800" y="1066800"/>
          <a:ext cx="6303818" cy="5334000"/>
        </p:xfrm>
        <a:graphic>
          <a:graphicData uri="http://schemas.openxmlformats.org/presentationml/2006/ole">
            <p:oleObj spid="_x0000_s4097" name="Visio" r:id="rId3" imgW="8821674" imgH="7464171" progId="">
              <p:embed/>
            </p:oleObj>
          </a:graphicData>
        </a:graphic>
      </p:graphicFrame>
      <p:sp>
        <p:nvSpPr>
          <p:cNvPr id="4100" name="Rectangle 4"/>
          <p:cNvSpPr>
            <a:spLocks noChangeArrowheads="1"/>
          </p:cNvSpPr>
          <p:nvPr/>
        </p:nvSpPr>
        <p:spPr bwMode="auto">
          <a:xfrm>
            <a:off x="1447800" y="6324600"/>
            <a:ext cx="651787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1: Role model hierarchy that </a:t>
            </a:r>
            <a:r>
              <a:rPr kumimoji="0" lang="en-US" altLang="zh-CN"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modelled</a:t>
            </a: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target user for ICT4D in </a:t>
            </a:r>
            <a:r>
              <a:rPr kumimoji="0" lang="en-US" altLang="zh-CN"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Buayan</a:t>
            </a:r>
            <a:endParaRPr kumimoji="0" lang="en-US" altLang="zh-CN"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Proposed model: </a:t>
            </a:r>
            <a:r>
              <a:rPr lang="en-US" sz="3600" dirty="0"/>
              <a:t>How does the ICT serve the community? </a:t>
            </a:r>
          </a:p>
        </p:txBody>
      </p:sp>
      <p:sp>
        <p:nvSpPr>
          <p:cNvPr id="3" name="Content Placeholder 2"/>
          <p:cNvSpPr>
            <a:spLocks noGrp="1"/>
          </p:cNvSpPr>
          <p:nvPr>
            <p:ph idx="1"/>
          </p:nvPr>
        </p:nvSpPr>
        <p:spPr/>
        <p:txBody>
          <a:bodyPr/>
          <a:lstStyle/>
          <a:p>
            <a:endParaRPr lang="en-US"/>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3" name="Object 1"/>
          <p:cNvGraphicFramePr>
            <a:graphicFrameLocks noChangeAspect="1"/>
          </p:cNvGraphicFramePr>
          <p:nvPr/>
        </p:nvGraphicFramePr>
        <p:xfrm>
          <a:off x="152400" y="1600200"/>
          <a:ext cx="8750300" cy="4038600"/>
        </p:xfrm>
        <a:graphic>
          <a:graphicData uri="http://schemas.openxmlformats.org/presentationml/2006/ole">
            <p:oleObj spid="_x0000_s3073" name="Visio" r:id="rId4" imgW="10431780" imgH="4499610" progId="">
              <p:embed/>
            </p:oleObj>
          </a:graphicData>
        </a:graphic>
      </p:graphicFrame>
      <p:sp>
        <p:nvSpPr>
          <p:cNvPr id="3075" name="Rectangle 3"/>
          <p:cNvSpPr>
            <a:spLocks noChangeArrowheads="1"/>
          </p:cNvSpPr>
          <p:nvPr/>
        </p:nvSpPr>
        <p:spPr bwMode="auto">
          <a:xfrm>
            <a:off x="3352800" y="5943600"/>
            <a:ext cx="349313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2: Goal model for ICT4D in </a:t>
            </a:r>
            <a:r>
              <a:rPr kumimoji="0" lang="en-US" altLang="zh-CN"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Buayan</a:t>
            </a:r>
            <a:endParaRPr kumimoji="0" lang="en-US" altLang="zh-CN"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685800" y="2971800"/>
            <a:ext cx="8153400" cy="1477328"/>
          </a:xfrm>
          <a:prstGeom prst="rect">
            <a:avLst/>
          </a:prstGeom>
          <a:solidFill>
            <a:schemeClr val="bg2">
              <a:lumMod val="90000"/>
            </a:schemeClr>
          </a:solidFill>
        </p:spPr>
        <p:txBody>
          <a:bodyPr wrap="square" rtlCol="0">
            <a:spAutoFit/>
          </a:bodyPr>
          <a:lstStyle/>
          <a:p>
            <a:r>
              <a:rPr lang="en-US" b="1" i="1" dirty="0"/>
              <a:t>In general, the ICT can improve the socio economic of the community by fulfilling various goals as </a:t>
            </a:r>
            <a:r>
              <a:rPr lang="en-US" b="1" i="1" dirty="0" err="1"/>
              <a:t>modelled</a:t>
            </a:r>
            <a:r>
              <a:rPr lang="en-US" b="1" i="1" dirty="0"/>
              <a:t> in Figure 2. </a:t>
            </a:r>
            <a:r>
              <a:rPr lang="en-US" b="1" i="1" dirty="0" smtClean="0"/>
              <a:t> However</a:t>
            </a:r>
            <a:r>
              <a:rPr lang="en-US" b="1" i="1" dirty="0"/>
              <a:t>, does the community really need all the ICT products in fulfilling their goals? </a:t>
            </a:r>
            <a:r>
              <a:rPr lang="en-US" b="1" i="1" dirty="0" smtClean="0"/>
              <a:t>What </a:t>
            </a:r>
            <a:r>
              <a:rPr lang="en-US" b="1" i="1" dirty="0"/>
              <a:t>will be the favorable applications in </a:t>
            </a:r>
            <a:r>
              <a:rPr lang="en-US" b="1" i="1" dirty="0" err="1"/>
              <a:t>Buayan</a:t>
            </a:r>
            <a:r>
              <a:rPr lang="en-US" b="1" i="1" dirty="0"/>
              <a:t> community? </a:t>
            </a:r>
          </a:p>
          <a:p>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267200" y="3657600"/>
            <a:ext cx="2133600" cy="259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Niche area to go…</a:t>
            </a:r>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81" name="Object 1"/>
          <p:cNvGraphicFramePr>
            <a:graphicFrameLocks noChangeAspect="1"/>
          </p:cNvGraphicFramePr>
          <p:nvPr/>
        </p:nvGraphicFramePr>
        <p:xfrm>
          <a:off x="2819400" y="1451610"/>
          <a:ext cx="3352800" cy="4514850"/>
        </p:xfrm>
        <a:graphic>
          <a:graphicData uri="http://schemas.openxmlformats.org/presentationml/2006/ole">
            <p:oleObj spid="_x0000_s20481" name="Visio" r:id="rId3" imgW="2942695" imgH="4430013" progId="">
              <p:embed/>
            </p:oleObj>
          </a:graphicData>
        </a:graphic>
      </p:graphicFrame>
      <p:sp>
        <p:nvSpPr>
          <p:cNvPr id="20483" name="Rectangle 3"/>
          <p:cNvSpPr>
            <a:spLocks noChangeArrowheads="1"/>
          </p:cNvSpPr>
          <p:nvPr/>
        </p:nvSpPr>
        <p:spPr bwMode="auto">
          <a:xfrm>
            <a:off x="1752600" y="6248400"/>
            <a:ext cx="506080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3: Goal model to present the nich</a:t>
            </a:r>
            <a:r>
              <a:rPr lang="en-US" altLang="zh-CN" sz="1400" b="1" dirty="0" smtClean="0">
                <a:latin typeface="Times New Roman" pitchFamily="18" charset="0"/>
                <a:ea typeface="Times New Roman" pitchFamily="18" charset="0"/>
                <a:cs typeface="Times New Roman" pitchFamily="18" charset="0"/>
              </a:rPr>
              <a:t>e </a:t>
            </a: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ICT usage in </a:t>
            </a:r>
            <a:r>
              <a:rPr kumimoji="0" lang="en-US" altLang="zh-CN"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Buayan</a:t>
            </a: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altLang="zh-CN"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Notched Right Arrow 6"/>
          <p:cNvSpPr/>
          <p:nvPr/>
        </p:nvSpPr>
        <p:spPr>
          <a:xfrm>
            <a:off x="6629400" y="4267200"/>
            <a:ext cx="2133600" cy="990600"/>
          </a:xfrm>
          <a:prstGeom prst="notched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50000"/>
                  </a:schemeClr>
                </a:solidFill>
              </a:rPr>
              <a:t>How to go from here!!!</a:t>
            </a:r>
            <a:endParaRPr lang="en-US"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dirty="0" smtClean="0"/>
              <a:t>The information to gain from the system… </a:t>
            </a:r>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1066800" y="1524000"/>
          <a:ext cx="7233478" cy="3810000"/>
        </p:xfrm>
        <a:graphic>
          <a:graphicData uri="http://schemas.openxmlformats.org/presentationml/2006/ole">
            <p:oleObj spid="_x0000_s23553" name="Visio" r:id="rId3" imgW="7656957" imgH="4024122" progId="">
              <p:embed/>
            </p:oleObj>
          </a:graphicData>
        </a:graphic>
      </p:graphicFrame>
      <p:sp>
        <p:nvSpPr>
          <p:cNvPr id="23555" name="Rectangle 3"/>
          <p:cNvSpPr>
            <a:spLocks noChangeArrowheads="1"/>
          </p:cNvSpPr>
          <p:nvPr/>
        </p:nvSpPr>
        <p:spPr bwMode="auto">
          <a:xfrm>
            <a:off x="2133600" y="5638800"/>
            <a:ext cx="543918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4: Domain model for handling education in ICT4D in </a:t>
            </a:r>
            <a:r>
              <a:rPr kumimoji="0" lang="en-US" altLang="zh-CN"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Buayan</a:t>
            </a:r>
            <a:endParaRPr kumimoji="0" lang="en-US" altLang="zh-CN"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43000"/>
          </a:xfrm>
        </p:spPr>
        <p:txBody>
          <a:bodyPr>
            <a:noAutofit/>
          </a:bodyPr>
          <a:lstStyle/>
          <a:p>
            <a:r>
              <a:rPr lang="en-US" sz="3600" dirty="0" smtClean="0"/>
              <a:t>Technological probe for ‘handle education’</a:t>
            </a:r>
            <a:endParaRPr lang="en-US" sz="36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762000" y="914400"/>
          <a:ext cx="4640580" cy="2209800"/>
        </p:xfrm>
        <a:graphic>
          <a:graphicData uri="http://schemas.openxmlformats.org/presentationml/2006/ole">
            <p:oleObj spid="_x0000_s1025" name="Visio" r:id="rId3" imgW="4507611" imgH="1915287" progId="">
              <p:embed/>
            </p:oleObj>
          </a:graphicData>
        </a:graphic>
      </p:graphicFrame>
      <p:sp>
        <p:nvSpPr>
          <p:cNvPr id="1027" name="Rectangle 3"/>
          <p:cNvSpPr>
            <a:spLocks noChangeArrowheads="1"/>
          </p:cNvSpPr>
          <p:nvPr/>
        </p:nvSpPr>
        <p:spPr bwMode="auto">
          <a:xfrm>
            <a:off x="5638800" y="2514600"/>
            <a:ext cx="2590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5: Agent role mapping model for ICT4D in </a:t>
            </a:r>
            <a:r>
              <a:rPr kumimoji="0" lang="en-US" altLang="zh-CN" sz="1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Buayan</a:t>
            </a:r>
            <a:endParaRPr kumimoji="0" lang="en-US" altLang="zh-CN" sz="1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4" cstate="print"/>
          <a:srcRect/>
          <a:stretch>
            <a:fillRect/>
          </a:stretch>
        </p:blipFill>
        <p:spPr bwMode="auto">
          <a:xfrm>
            <a:off x="566870" y="3200401"/>
            <a:ext cx="4843330" cy="3657600"/>
          </a:xfrm>
          <a:prstGeom prst="rect">
            <a:avLst/>
          </a:prstGeom>
          <a:noFill/>
          <a:ln w="9525">
            <a:noFill/>
            <a:miter lim="800000"/>
            <a:headEnd/>
            <a:tailEnd/>
          </a:ln>
          <a:effectLst/>
        </p:spPr>
      </p:pic>
      <p:sp>
        <p:nvSpPr>
          <p:cNvPr id="1029" name="Rectangle 5"/>
          <p:cNvSpPr>
            <a:spLocks noChangeArrowheads="1"/>
          </p:cNvSpPr>
          <p:nvPr/>
        </p:nvSpPr>
        <p:spPr bwMode="auto">
          <a:xfrm>
            <a:off x="5638800" y="6172200"/>
            <a:ext cx="278852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2: Technology probe models</a:t>
            </a:r>
            <a:endParaRPr kumimoji="0" lang="en-AU" altLang="zh-CN"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a:xfrm>
            <a:off x="457200" y="1295400"/>
            <a:ext cx="8534400" cy="5257800"/>
          </a:xfrm>
        </p:spPr>
        <p:txBody>
          <a:bodyPr>
            <a:normAutofit fontScale="92500" lnSpcReduction="20000"/>
          </a:bodyPr>
          <a:lstStyle/>
          <a:p>
            <a:r>
              <a:rPr lang="en-US" dirty="0" smtClean="0"/>
              <a:t>We present various aspects of the potential usage of ICT for </a:t>
            </a:r>
            <a:r>
              <a:rPr lang="en-US" dirty="0" err="1" smtClean="0"/>
              <a:t>Buayan</a:t>
            </a:r>
            <a:r>
              <a:rPr lang="en-US" dirty="0" smtClean="0"/>
              <a:t> community and use those models for ICT decision making process.</a:t>
            </a:r>
          </a:p>
          <a:p>
            <a:r>
              <a:rPr lang="en-US" dirty="0"/>
              <a:t>The contribution of this research is </a:t>
            </a:r>
            <a:r>
              <a:rPr lang="en-US" dirty="0" smtClean="0"/>
              <a:t>two-folds. </a:t>
            </a:r>
          </a:p>
          <a:p>
            <a:r>
              <a:rPr lang="en-US" dirty="0" smtClean="0"/>
              <a:t>We </a:t>
            </a:r>
            <a:r>
              <a:rPr lang="en-US" dirty="0"/>
              <a:t>introduce new artifacts for the ethnography study. </a:t>
            </a:r>
            <a:r>
              <a:rPr lang="en-US" dirty="0" smtClean="0"/>
              <a:t>It </a:t>
            </a:r>
            <a:r>
              <a:rPr lang="en-US" dirty="0"/>
              <a:t>is able to explicit prescribe the potential usage of ICT4D. On the other hand, the models that presented in the paper able to provide a cross cut on introducing any ICT applications to the community. </a:t>
            </a:r>
            <a:r>
              <a:rPr lang="en-US" dirty="0" smtClean="0"/>
              <a:t> </a:t>
            </a:r>
          </a:p>
          <a:p>
            <a:r>
              <a:rPr lang="en-US" dirty="0" smtClean="0"/>
              <a:t>In future, </a:t>
            </a:r>
          </a:p>
          <a:p>
            <a:pPr lvl="1"/>
            <a:r>
              <a:rPr lang="en-US" dirty="0" smtClean="0"/>
              <a:t>Model representations for other ISITI sites. </a:t>
            </a:r>
          </a:p>
          <a:p>
            <a:pPr lvl="1"/>
            <a:r>
              <a:rPr lang="en-US" dirty="0" smtClean="0"/>
              <a:t>Use those models for software development.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433</Words>
  <Application>Microsoft Office PowerPoint</Application>
  <PresentationFormat>On-screen Show (4:3)</PresentationFormat>
  <Paragraphs>35</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Visio</vt:lpstr>
      <vt:lpstr>A roadmap towards the potential usage of ICT in Buayan: Preliminary study </vt:lpstr>
      <vt:lpstr>Introduction</vt:lpstr>
      <vt:lpstr>Research methodology</vt:lpstr>
      <vt:lpstr>Proposed model: Who are the target ICT users in the community?</vt:lpstr>
      <vt:lpstr>Proposed model: How does the ICT serve the community? </vt:lpstr>
      <vt:lpstr>Niche area to go…</vt:lpstr>
      <vt:lpstr>The information to gain from the system… </vt:lpstr>
      <vt:lpstr>Technological probe for ‘handle education’</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roadmap towards the potential usage of ICT in Buayan: Preliminary study</dc:title>
  <dc:creator>User</dc:creator>
  <cp:lastModifiedBy>Administrator</cp:lastModifiedBy>
  <cp:revision>40</cp:revision>
  <dcterms:created xsi:type="dcterms:W3CDTF">2011-11-14T00:39:19Z</dcterms:created>
  <dcterms:modified xsi:type="dcterms:W3CDTF">2014-07-08T07:52:06Z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